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654" r:id="rId2"/>
    <p:sldId id="573" r:id="rId3"/>
    <p:sldId id="719" r:id="rId4"/>
    <p:sldId id="820" r:id="rId5"/>
    <p:sldId id="722" r:id="rId6"/>
    <p:sldId id="821" r:id="rId7"/>
    <p:sldId id="822" r:id="rId8"/>
    <p:sldId id="590" r:id="rId9"/>
    <p:sldId id="577" r:id="rId10"/>
    <p:sldId id="338" r:id="rId11"/>
    <p:sldId id="575" r:id="rId12"/>
    <p:sldId id="591" r:id="rId13"/>
    <p:sldId id="747" r:id="rId14"/>
    <p:sldId id="746" r:id="rId15"/>
    <p:sldId id="738" r:id="rId16"/>
    <p:sldId id="739" r:id="rId17"/>
    <p:sldId id="740" r:id="rId18"/>
    <p:sldId id="741" r:id="rId19"/>
    <p:sldId id="725" r:id="rId20"/>
    <p:sldId id="742" r:id="rId21"/>
    <p:sldId id="832" r:id="rId22"/>
    <p:sldId id="748" r:id="rId23"/>
    <p:sldId id="745" r:id="rId24"/>
    <p:sldId id="744" r:id="rId25"/>
    <p:sldId id="585" r:id="rId26"/>
    <p:sldId id="306" r:id="rId27"/>
    <p:sldId id="809" r:id="rId28"/>
    <p:sldId id="810" r:id="rId29"/>
    <p:sldId id="811" r:id="rId30"/>
    <p:sldId id="808" r:id="rId31"/>
    <p:sldId id="812" r:id="rId32"/>
    <p:sldId id="682" r:id="rId33"/>
    <p:sldId id="813" r:id="rId34"/>
    <p:sldId id="815" r:id="rId35"/>
    <p:sldId id="817" r:id="rId36"/>
    <p:sldId id="819" r:id="rId37"/>
    <p:sldId id="704" r:id="rId38"/>
    <p:sldId id="660" r:id="rId39"/>
    <p:sldId id="662" r:id="rId40"/>
    <p:sldId id="669" r:id="rId41"/>
    <p:sldId id="663" r:id="rId42"/>
    <p:sldId id="664" r:id="rId43"/>
    <p:sldId id="661" r:id="rId44"/>
    <p:sldId id="666" r:id="rId45"/>
    <p:sldId id="665" r:id="rId46"/>
    <p:sldId id="705" r:id="rId47"/>
    <p:sldId id="736" r:id="rId48"/>
    <p:sldId id="706" r:id="rId49"/>
    <p:sldId id="658" r:id="rId50"/>
    <p:sldId id="707" r:id="rId51"/>
    <p:sldId id="708" r:id="rId52"/>
    <p:sldId id="709" r:id="rId53"/>
    <p:sldId id="710" r:id="rId54"/>
    <p:sldId id="711" r:id="rId55"/>
    <p:sldId id="818" r:id="rId56"/>
    <p:sldId id="713" r:id="rId57"/>
    <p:sldId id="714" r:id="rId58"/>
    <p:sldId id="715" r:id="rId59"/>
    <p:sldId id="753" r:id="rId60"/>
    <p:sldId id="716" r:id="rId61"/>
    <p:sldId id="754" r:id="rId62"/>
    <p:sldId id="670" r:id="rId63"/>
    <p:sldId id="717" r:id="rId64"/>
    <p:sldId id="671" r:id="rId65"/>
    <p:sldId id="737" r:id="rId66"/>
    <p:sldId id="672" r:id="rId67"/>
    <p:sldId id="755" r:id="rId68"/>
    <p:sldId id="673" r:id="rId69"/>
    <p:sldId id="756" r:id="rId70"/>
    <p:sldId id="674" r:id="rId71"/>
    <p:sldId id="831" r:id="rId72"/>
    <p:sldId id="675" r:id="rId73"/>
    <p:sldId id="676" r:id="rId74"/>
    <p:sldId id="677" r:id="rId75"/>
    <p:sldId id="718" r:id="rId76"/>
    <p:sldId id="686" r:id="rId77"/>
    <p:sldId id="687" r:id="rId78"/>
    <p:sldId id="684" r:id="rId79"/>
    <p:sldId id="688" r:id="rId80"/>
    <p:sldId id="690" r:id="rId81"/>
    <p:sldId id="694" r:id="rId82"/>
    <p:sldId id="752" r:id="rId83"/>
    <p:sldId id="692" r:id="rId84"/>
    <p:sldId id="703" r:id="rId85"/>
    <p:sldId id="751" r:id="rId86"/>
    <p:sldId id="833" r:id="rId87"/>
    <p:sldId id="727" r:id="rId88"/>
    <p:sldId id="730" r:id="rId89"/>
    <p:sldId id="825" r:id="rId90"/>
    <p:sldId id="826" r:id="rId91"/>
    <p:sldId id="827" r:id="rId92"/>
    <p:sldId id="828" r:id="rId93"/>
    <p:sldId id="830" r:id="rId94"/>
    <p:sldId id="728" r:id="rId95"/>
    <p:sldId id="640" r:id="rId96"/>
    <p:sldId id="757" r:id="rId97"/>
    <p:sldId id="758" r:id="rId98"/>
    <p:sldId id="733" r:id="rId99"/>
    <p:sldId id="734" r:id="rId100"/>
    <p:sldId id="735" r:id="rId101"/>
    <p:sldId id="574" r:id="rId102"/>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哲" initials="刘" lastIdx="1" clrIdx="0">
    <p:extLst>
      <p:ext uri="{19B8F6BF-5375-455C-9EA6-DF929625EA0E}">
        <p15:presenceInfo xmlns:p15="http://schemas.microsoft.com/office/powerpoint/2012/main" userId="ea2a78eeaa8495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ED7641"/>
    <a:srgbClr val="FF7C80"/>
    <a:srgbClr val="8EB4E3"/>
    <a:srgbClr val="98D2E3"/>
    <a:srgbClr val="FFC000"/>
    <a:srgbClr val="FCFBF7"/>
    <a:srgbClr val="FBE22D"/>
    <a:srgbClr val="EC662A"/>
    <a:srgbClr val="A9D2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7" autoAdjust="0"/>
    <p:restoredTop sz="93900" autoAdjust="0"/>
  </p:normalViewPr>
  <p:slideViewPr>
    <p:cSldViewPr showGuides="1">
      <p:cViewPr varScale="1">
        <p:scale>
          <a:sx n="121" d="100"/>
          <a:sy n="121" d="100"/>
        </p:scale>
        <p:origin x="221" y="82"/>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pPr/>
              <a:t>2021/7/1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pPr/>
              <a:t>‹#›</a:t>
            </a:fld>
            <a:endParaRPr lang="zh-CN" altLang="en-US"/>
          </a:p>
        </p:txBody>
      </p:sp>
    </p:spTree>
    <p:extLst>
      <p:ext uri="{BB962C8B-B14F-4D97-AF65-F5344CB8AC3E}">
        <p14:creationId xmlns:p14="http://schemas.microsoft.com/office/powerpoint/2010/main" val="120660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a:t>单击此处编辑母版标题样式</a:t>
            </a:r>
          </a:p>
        </p:txBody>
      </p:sp>
      <p:sp>
        <p:nvSpPr>
          <p:cNvPr id="3" name="副标题 2"/>
          <p:cNvSpPr>
            <a:spLocks noGrp="1"/>
          </p:cNvSpPr>
          <p:nvPr>
            <p:ph type="subTitle" idx="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2665911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199830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34"/>
            <a:ext cx="6019800" cy="32886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206826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90477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363"/>
            <a:ext cx="7772400" cy="112479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340232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314899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80"/>
            <a:ext cx="4040188"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0653"/>
            <a:ext cx="4040188"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0980"/>
            <a:ext cx="4041775"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0653"/>
            <a:ext cx="4041775"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96206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419022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5735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25"/>
            <a:ext cx="5111750" cy="43884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993"/>
            <a:ext cx="3008313" cy="3517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230825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439"/>
            <a:ext cx="5486400" cy="3085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pPr/>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113495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pPr/>
              <a:t>2021/7/1</a:t>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pPr/>
              <a:t>‹#›</a:t>
            </a:fld>
            <a:endParaRPr lang="zh-CN" altLang="en-US"/>
          </a:p>
        </p:txBody>
      </p:sp>
    </p:spTree>
    <p:extLst>
      <p:ext uri="{BB962C8B-B14F-4D97-AF65-F5344CB8AC3E}">
        <p14:creationId xmlns:p14="http://schemas.microsoft.com/office/powerpoint/2010/main" val="19065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40.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hyperlink" Target="mailto:yangc@zucc.edu.cn"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2.jpeg"/><Relationship Id="rId4" Type="http://schemas.openxmlformats.org/officeDocument/2006/relationships/image" Target="../media/image151.jpeg"/></Relationships>
</file>

<file path=ppt/slides/_rels/slide92.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961211" y="-885968"/>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637611" y="-30306"/>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5456385" y="603107"/>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872436" y="63803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875736" y="80820"/>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8393261" y="-1063768"/>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596336" y="565007"/>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9056836" y="1722295"/>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9447361" y="999982"/>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8259911" y="2312845"/>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7482036" y="2736707"/>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767911" y="2328720"/>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8012261" y="216362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729686" y="2335070"/>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926411" y="1766745"/>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dirty="0"/>
          </a:p>
        </p:txBody>
      </p:sp>
      <p:sp>
        <p:nvSpPr>
          <p:cNvPr id="22" name="Oval 22"/>
          <p:cNvSpPr>
            <a:spLocks noChangeArrowheads="1"/>
          </p:cNvSpPr>
          <p:nvPr/>
        </p:nvSpPr>
        <p:spPr bwMode="auto">
          <a:xfrm>
            <a:off x="6456511" y="1485757"/>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6123136" y="196677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4" name="Oval 24"/>
          <p:cNvSpPr>
            <a:spLocks noChangeArrowheads="1"/>
          </p:cNvSpPr>
          <p:nvPr/>
        </p:nvSpPr>
        <p:spPr bwMode="auto">
          <a:xfrm>
            <a:off x="5770711" y="216362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7185173" y="3329598"/>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7126436" y="3863506"/>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7258912" y="4131694"/>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881961" y="4595670"/>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7078811" y="4962382"/>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7075636" y="4581920"/>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7002611" y="4784582"/>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897836" y="4195547"/>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967686" y="157942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7243911" y="3470132"/>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723210" y="3765408"/>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397727" y="3165653"/>
            <a:ext cx="636633" cy="633116"/>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6233460" y="2020474"/>
            <a:ext cx="1295400" cy="1220788"/>
          </a:xfrm>
          <a:prstGeom prst="ellipse">
            <a:avLst/>
          </a:prstGeom>
          <a:solidFill>
            <a:srgbClr val="EA5514">
              <a:alpha val="61176"/>
            </a:srgbClr>
          </a:solidFill>
          <a:ln>
            <a:noFill/>
          </a:ln>
        </p:spPr>
        <p:txBody>
          <a:bodyPr vert="horz" wrap="square" lIns="91440" tIns="45720" rIns="91440" bIns="45720" numCol="1" anchor="t" anchorCtr="0" compatLnSpc="1"/>
          <a:lstStyle/>
          <a:p>
            <a:endParaRPr lang="zh-CN" altLang="en-US"/>
          </a:p>
        </p:txBody>
      </p:sp>
      <p:sp>
        <p:nvSpPr>
          <p:cNvPr id="1031" name="Rectangle 38"/>
          <p:cNvSpPr>
            <a:spLocks noChangeArrowheads="1"/>
          </p:cNvSpPr>
          <p:nvPr/>
        </p:nvSpPr>
        <p:spPr bwMode="auto">
          <a:xfrm>
            <a:off x="4320388" y="2071670"/>
            <a:ext cx="15501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lang="en-US" altLang="zh-CN" sz="8000" dirty="0">
                <a:solidFill>
                  <a:srgbClr val="EA5514"/>
                </a:solidFill>
                <a:latin typeface="Impact" panose="020B0806030902050204" pitchFamily="34" charset="0"/>
              </a:rPr>
              <a:t>APP</a:t>
            </a:r>
            <a:endPar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2" name="Rectangle 39"/>
          <p:cNvSpPr>
            <a:spLocks noChangeArrowheads="1"/>
          </p:cNvSpPr>
          <p:nvPr/>
        </p:nvSpPr>
        <p:spPr bwMode="auto">
          <a:xfrm>
            <a:off x="5629763" y="2259574"/>
            <a:ext cx="25288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4800" b="1" dirty="0">
                <a:solidFill>
                  <a:srgbClr val="3A3A3A"/>
                </a:solidFill>
                <a:latin typeface="微软雅黑" panose="020B0503020204020204" pitchFamily="34" charset="-122"/>
                <a:ea typeface="微软雅黑" panose="020B0503020204020204" pitchFamily="34" charset="-122"/>
              </a:rPr>
              <a:t>开发</a:t>
            </a:r>
            <a:endParaRPr lang="zh-CN" altLang="zh-CN" sz="4800" b="1" dirty="0">
              <a:solidFill>
                <a:srgbClr val="3A3A3A"/>
              </a:solidFill>
              <a:latin typeface="微软雅黑" panose="020B0503020204020204" pitchFamily="34" charset="-122"/>
              <a:ea typeface="微软雅黑" panose="020B0503020204020204" pitchFamily="34" charset="-122"/>
            </a:endParaRPr>
          </a:p>
        </p:txBody>
      </p:sp>
      <p:sp>
        <p:nvSpPr>
          <p:cNvPr id="1034" name="Rectangle 41"/>
          <p:cNvSpPr>
            <a:spLocks noChangeArrowheads="1"/>
          </p:cNvSpPr>
          <p:nvPr/>
        </p:nvSpPr>
        <p:spPr bwMode="auto">
          <a:xfrm>
            <a:off x="1049460" y="2230295"/>
            <a:ext cx="2972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dist"/>
            <a:r>
              <a:rPr lang="zh-CN" altLang="en-US" sz="5400" b="1" dirty="0">
                <a:solidFill>
                  <a:srgbClr val="3A3A3A"/>
                </a:solidFill>
                <a:latin typeface="微软雅黑" panose="020B0503020204020204" pitchFamily="34" charset="-122"/>
                <a:ea typeface="微软雅黑" panose="020B0503020204020204" pitchFamily="34" charset="-122"/>
                <a:sym typeface="+mn-lt"/>
              </a:rPr>
              <a:t>渔乐生活</a:t>
            </a:r>
            <a:endParaRPr lang="zh-CN" altLang="zh-CN" sz="5400" b="1" dirty="0">
              <a:solidFill>
                <a:srgbClr val="3A3A3A"/>
              </a:solidFill>
              <a:latin typeface="微软雅黑" panose="020B0503020204020204" pitchFamily="34" charset="-122"/>
              <a:ea typeface="微软雅黑" panose="020B0503020204020204" pitchFamily="34" charset="-122"/>
            </a:endParaRPr>
          </a:p>
        </p:txBody>
      </p:sp>
      <p:sp>
        <p:nvSpPr>
          <p:cNvPr id="38" name="Rectangle 38">
            <a:extLst>
              <a:ext uri="{FF2B5EF4-FFF2-40B4-BE49-F238E27FC236}">
                <a16:creationId xmlns:a16="http://schemas.microsoft.com/office/drawing/2014/main" id="{1BC12C52-9767-45FC-B748-7E309FB5299F}"/>
              </a:ext>
            </a:extLst>
          </p:cNvPr>
          <p:cNvSpPr>
            <a:spLocks noChangeArrowheads="1"/>
          </p:cNvSpPr>
          <p:nvPr/>
        </p:nvSpPr>
        <p:spPr bwMode="auto">
          <a:xfrm>
            <a:off x="2769483" y="3395326"/>
            <a:ext cx="1641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3200" b="1" dirty="0">
                <a:solidFill>
                  <a:srgbClr val="EA5514"/>
                </a:solidFill>
                <a:latin typeface="微软雅黑" panose="020B0503020204020204" pitchFamily="34" charset="-122"/>
                <a:ea typeface="微软雅黑" panose="020B0503020204020204" pitchFamily="34" charset="-122"/>
              </a:rPr>
              <a:t>最终评审</a:t>
            </a:r>
            <a:endParaRPr kumimoji="0" lang="zh-CN" altLang="zh-CN"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9" name="圆角矩形 49">
            <a:extLst>
              <a:ext uri="{FF2B5EF4-FFF2-40B4-BE49-F238E27FC236}">
                <a16:creationId xmlns:a16="http://schemas.microsoft.com/office/drawing/2014/main" id="{505D359B-C3C0-4F0E-B306-1D32DDACADBC}"/>
              </a:ext>
            </a:extLst>
          </p:cNvPr>
          <p:cNvSpPr/>
          <p:nvPr/>
        </p:nvSpPr>
        <p:spPr>
          <a:xfrm>
            <a:off x="5001048" y="4129881"/>
            <a:ext cx="1501592" cy="468711"/>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EA5514"/>
                </a:solidFill>
                <a:latin typeface="微软雅黑" panose="020B0503020204020204" pitchFamily="34" charset="-122"/>
                <a:ea typeface="微软雅黑" panose="020B0503020204020204" pitchFamily="34" charset="-122"/>
              </a:rPr>
              <a:t>— G10</a:t>
            </a:r>
            <a:endParaRPr lang="zh-CN" altLang="en-US" sz="2400" b="1" dirty="0">
              <a:solidFill>
                <a:srgbClr val="EA5514"/>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1034">
                                                <p:txEl>
                                                  <p:pRg st="0" end="0"/>
                                                </p:txEl>
                                              </p:spTgt>
                                            </p:tgtEl>
                                            <p:attrNameLst>
                                              <p:attrName>style.visibility</p:attrName>
                                            </p:attrNameLst>
                                          </p:cBhvr>
                                          <p:to>
                                            <p:strVal val="visible"/>
                                          </p:to>
                                        </p:set>
                                        <p:animScale>
                                          <p:cBhvr>
                                            <p:cTn id="224"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1034">
                                                <p:txEl>
                                                  <p:pRg st="0" end="0"/>
                                                </p:txEl>
                                              </p:spTgt>
                                            </p:tgtEl>
                                            <p:attrNameLst>
                                              <p:attrName>ppt_x</p:attrName>
                                              <p:attrName>ppt_y</p:attrName>
                                            </p:attrNameLst>
                                          </p:cBhvr>
                                        </p:animMotion>
                                        <p:animEffect transition="in" filter="fade">
                                          <p:cBhvr>
                                            <p:cTn id="226" dur="800"/>
                                            <p:tgtEl>
                                              <p:spTgt spid="1034">
                                                <p:txEl>
                                                  <p:pRg st="0" end="0"/>
                                                </p:txEl>
                                              </p:spTgt>
                                            </p:tgtEl>
                                          </p:cBhvr>
                                        </p:animEffect>
                                      </p:childTnLst>
                                    </p:cTn>
                                  </p:par>
                                  <p:par>
                                    <p:cTn id="227" presetID="53" presetClass="entr" presetSubtype="16" fill="hold" nodeType="withEffect">
                                      <p:stCondLst>
                                        <p:cond delay="800"/>
                                      </p:stCondLst>
                                      <p:iterate type="lt">
                                        <p:tmPct val="10000"/>
                                      </p:iterate>
                                      <p:childTnLst>
                                        <p:set>
                                          <p:cBhvr>
                                            <p:cTn id="228" dur="1" fill="hold">
                                              <p:stCondLst>
                                                <p:cond delay="0"/>
                                              </p:stCondLst>
                                            </p:cTn>
                                            <p:tgtEl>
                                              <p:spTgt spid="1031">
                                                <p:txEl>
                                                  <p:pRg st="0" end="0"/>
                                                </p:txEl>
                                              </p:spTgt>
                                            </p:tgtEl>
                                            <p:attrNameLst>
                                              <p:attrName>style.visibility</p:attrName>
                                            </p:attrNameLst>
                                          </p:cBhvr>
                                          <p:to>
                                            <p:strVal val="visible"/>
                                          </p:to>
                                        </p:set>
                                        <p:anim calcmode="lin" valueType="num">
                                          <p:cBhvr>
                                            <p:cTn id="229"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0"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1" dur="500"/>
                                            <p:tgtEl>
                                              <p:spTgt spid="1031">
                                                <p:txEl>
                                                  <p:pRg st="0" end="0"/>
                                                </p:txEl>
                                              </p:spTgt>
                                            </p:tgtEl>
                                          </p:cBhvr>
                                        </p:animEffect>
                                      </p:childTnLst>
                                    </p:cTn>
                                  </p:par>
                                  <p:par>
                                    <p:cTn id="232" presetID="53" presetClass="entr" presetSubtype="16" fill="hold" grpId="0" nodeType="withEffect">
                                      <p:stCondLst>
                                        <p:cond delay="1300"/>
                                      </p:stCondLst>
                                      <p:childTnLst>
                                        <p:set>
                                          <p:cBhvr>
                                            <p:cTn id="233" dur="1" fill="hold">
                                              <p:stCondLst>
                                                <p:cond delay="0"/>
                                              </p:stCondLst>
                                            </p:cTn>
                                            <p:tgtEl>
                                              <p:spTgt spid="1032"/>
                                            </p:tgtEl>
                                            <p:attrNameLst>
                                              <p:attrName>style.visibility</p:attrName>
                                            </p:attrNameLst>
                                          </p:cBhvr>
                                          <p:to>
                                            <p:strVal val="visible"/>
                                          </p:to>
                                        </p:set>
                                        <p:anim calcmode="lin" valueType="num">
                                          <p:cBhvr>
                                            <p:cTn id="234" dur="300" fill="hold"/>
                                            <p:tgtEl>
                                              <p:spTgt spid="1032"/>
                                            </p:tgtEl>
                                            <p:attrNameLst>
                                              <p:attrName>ppt_w</p:attrName>
                                            </p:attrNameLst>
                                          </p:cBhvr>
                                          <p:tavLst>
                                            <p:tav tm="0">
                                              <p:val>
                                                <p:fltVal val="0"/>
                                              </p:val>
                                            </p:tav>
                                            <p:tav tm="100000">
                                              <p:val>
                                                <p:strVal val="#ppt_w"/>
                                              </p:val>
                                            </p:tav>
                                          </p:tavLst>
                                        </p:anim>
                                        <p:anim calcmode="lin" valueType="num">
                                          <p:cBhvr>
                                            <p:cTn id="235" dur="300" fill="hold"/>
                                            <p:tgtEl>
                                              <p:spTgt spid="1032"/>
                                            </p:tgtEl>
                                            <p:attrNameLst>
                                              <p:attrName>ppt_h</p:attrName>
                                            </p:attrNameLst>
                                          </p:cBhvr>
                                          <p:tavLst>
                                            <p:tav tm="0">
                                              <p:val>
                                                <p:fltVal val="0"/>
                                              </p:val>
                                            </p:tav>
                                            <p:tav tm="100000">
                                              <p:val>
                                                <p:strVal val="#ppt_h"/>
                                              </p:val>
                                            </p:tav>
                                          </p:tavLst>
                                        </p:anim>
                                        <p:animEffect transition="in" filter="fade">
                                          <p:cBhvr>
                                            <p:cTn id="236" dur="300"/>
                                            <p:tgtEl>
                                              <p:spTgt spid="1032"/>
                                            </p:tgtEl>
                                          </p:cBhvr>
                                        </p:animEffect>
                                      </p:childTnLst>
                                    </p:cTn>
                                  </p:par>
                                  <p:par>
                                    <p:cTn id="237" presetID="6" presetClass="emph" presetSubtype="0" autoRev="1" fill="hold" grpId="1" nodeType="withEffect">
                                      <p:stCondLst>
                                        <p:cond delay="1600"/>
                                      </p:stCondLst>
                                      <p:childTnLst>
                                        <p:animScale>
                                          <p:cBhvr>
                                            <p:cTn id="238" dur="150" fill="hold"/>
                                            <p:tgtEl>
                                              <p:spTgt spid="1032"/>
                                            </p:tgtEl>
                                          </p:cBhvr>
                                          <p:by x="110000" y="110000"/>
                                        </p:animScale>
                                      </p:childTnLst>
                                    </p:cTn>
                                  </p:par>
                                  <p:par>
                                    <p:cTn id="239" presetID="53" presetClass="entr" presetSubtype="16" fill="hold" nodeType="withEffect">
                                      <p:stCondLst>
                                        <p:cond delay="800"/>
                                      </p:stCondLst>
                                      <p:iterate type="lt">
                                        <p:tmPct val="10000"/>
                                      </p:iterate>
                                      <p:childTnLst>
                                        <p:set>
                                          <p:cBhvr>
                                            <p:cTn id="240" dur="1" fill="hold">
                                              <p:stCondLst>
                                                <p:cond delay="0"/>
                                              </p:stCondLst>
                                            </p:cTn>
                                            <p:tgtEl>
                                              <p:spTgt spid="38">
                                                <p:txEl>
                                                  <p:pRg st="0" end="0"/>
                                                </p:txEl>
                                              </p:spTgt>
                                            </p:tgtEl>
                                            <p:attrNameLst>
                                              <p:attrName>style.visibility</p:attrName>
                                            </p:attrNameLst>
                                          </p:cBhvr>
                                          <p:to>
                                            <p:strVal val="visible"/>
                                          </p:to>
                                        </p:set>
                                        <p:anim calcmode="lin" valueType="num">
                                          <p:cBhvr>
                                            <p:cTn id="24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24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243" dur="500"/>
                                            <p:tgtEl>
                                              <p:spTgt spid="38">
                                                <p:txEl>
                                                  <p:pRg st="0" end="0"/>
                                                </p:txEl>
                                              </p:spTgt>
                                            </p:tgtEl>
                                          </p:cBhvr>
                                        </p:animEffect>
                                      </p:childTnLst>
                                    </p:cTn>
                                  </p:par>
                                  <p:par>
                                    <p:cTn id="244" presetID="2" presetClass="entr" presetSubtype="4" fill="hold" grpId="0" nodeType="withEffect" p14:presetBounceEnd="80000">
                                      <p:stCondLst>
                                        <p:cond delay="1900"/>
                                      </p:stCondLst>
                                      <p:childTnLst>
                                        <p:set>
                                          <p:cBhvr>
                                            <p:cTn id="245" dur="1" fill="hold">
                                              <p:stCondLst>
                                                <p:cond delay="0"/>
                                              </p:stCondLst>
                                            </p:cTn>
                                            <p:tgtEl>
                                              <p:spTgt spid="39"/>
                                            </p:tgtEl>
                                            <p:attrNameLst>
                                              <p:attrName>style.visibility</p:attrName>
                                            </p:attrNameLst>
                                          </p:cBhvr>
                                          <p:to>
                                            <p:strVal val="visible"/>
                                          </p:to>
                                        </p:set>
                                        <p:anim calcmode="lin" valueType="num" p14:bounceEnd="80000">
                                          <p:cBhvr additive="base">
                                            <p:cTn id="246" dur="600" fill="hold"/>
                                            <p:tgtEl>
                                              <p:spTgt spid="39"/>
                                            </p:tgtEl>
                                            <p:attrNameLst>
                                              <p:attrName>ppt_x</p:attrName>
                                            </p:attrNameLst>
                                          </p:cBhvr>
                                          <p:tavLst>
                                            <p:tav tm="0">
                                              <p:val>
                                                <p:strVal val="#ppt_x"/>
                                              </p:val>
                                            </p:tav>
                                            <p:tav tm="100000">
                                              <p:val>
                                                <p:strVal val="#ppt_x"/>
                                              </p:val>
                                            </p:tav>
                                          </p:tavLst>
                                        </p:anim>
                                        <p:anim calcmode="lin" valueType="num" p14:bounceEnd="80000">
                                          <p:cBhvr additive="base">
                                            <p:cTn id="247" dur="6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1034">
                                                <p:txEl>
                                                  <p:pRg st="0" end="0"/>
                                                </p:txEl>
                                              </p:spTgt>
                                            </p:tgtEl>
                                            <p:attrNameLst>
                                              <p:attrName>style.visibility</p:attrName>
                                            </p:attrNameLst>
                                          </p:cBhvr>
                                          <p:to>
                                            <p:strVal val="visible"/>
                                          </p:to>
                                        </p:set>
                                        <p:animScale>
                                          <p:cBhvr>
                                            <p:cTn id="224"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1034">
                                                <p:txEl>
                                                  <p:pRg st="0" end="0"/>
                                                </p:txEl>
                                              </p:spTgt>
                                            </p:tgtEl>
                                            <p:attrNameLst>
                                              <p:attrName>ppt_x</p:attrName>
                                              <p:attrName>ppt_y</p:attrName>
                                            </p:attrNameLst>
                                          </p:cBhvr>
                                        </p:animMotion>
                                        <p:animEffect transition="in" filter="fade">
                                          <p:cBhvr>
                                            <p:cTn id="226" dur="800"/>
                                            <p:tgtEl>
                                              <p:spTgt spid="1034">
                                                <p:txEl>
                                                  <p:pRg st="0" end="0"/>
                                                </p:txEl>
                                              </p:spTgt>
                                            </p:tgtEl>
                                          </p:cBhvr>
                                        </p:animEffect>
                                      </p:childTnLst>
                                    </p:cTn>
                                  </p:par>
                                  <p:par>
                                    <p:cTn id="227" presetID="53" presetClass="entr" presetSubtype="16" fill="hold" nodeType="withEffect">
                                      <p:stCondLst>
                                        <p:cond delay="800"/>
                                      </p:stCondLst>
                                      <p:iterate type="lt">
                                        <p:tmPct val="10000"/>
                                      </p:iterate>
                                      <p:childTnLst>
                                        <p:set>
                                          <p:cBhvr>
                                            <p:cTn id="228" dur="1" fill="hold">
                                              <p:stCondLst>
                                                <p:cond delay="0"/>
                                              </p:stCondLst>
                                            </p:cTn>
                                            <p:tgtEl>
                                              <p:spTgt spid="1031">
                                                <p:txEl>
                                                  <p:pRg st="0" end="0"/>
                                                </p:txEl>
                                              </p:spTgt>
                                            </p:tgtEl>
                                            <p:attrNameLst>
                                              <p:attrName>style.visibility</p:attrName>
                                            </p:attrNameLst>
                                          </p:cBhvr>
                                          <p:to>
                                            <p:strVal val="visible"/>
                                          </p:to>
                                        </p:set>
                                        <p:anim calcmode="lin" valueType="num">
                                          <p:cBhvr>
                                            <p:cTn id="229"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0"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1" dur="500"/>
                                            <p:tgtEl>
                                              <p:spTgt spid="1031">
                                                <p:txEl>
                                                  <p:pRg st="0" end="0"/>
                                                </p:txEl>
                                              </p:spTgt>
                                            </p:tgtEl>
                                          </p:cBhvr>
                                        </p:animEffect>
                                      </p:childTnLst>
                                    </p:cTn>
                                  </p:par>
                                  <p:par>
                                    <p:cTn id="232" presetID="53" presetClass="entr" presetSubtype="16" fill="hold" grpId="0" nodeType="withEffect">
                                      <p:stCondLst>
                                        <p:cond delay="1300"/>
                                      </p:stCondLst>
                                      <p:childTnLst>
                                        <p:set>
                                          <p:cBhvr>
                                            <p:cTn id="233" dur="1" fill="hold">
                                              <p:stCondLst>
                                                <p:cond delay="0"/>
                                              </p:stCondLst>
                                            </p:cTn>
                                            <p:tgtEl>
                                              <p:spTgt spid="1032"/>
                                            </p:tgtEl>
                                            <p:attrNameLst>
                                              <p:attrName>style.visibility</p:attrName>
                                            </p:attrNameLst>
                                          </p:cBhvr>
                                          <p:to>
                                            <p:strVal val="visible"/>
                                          </p:to>
                                        </p:set>
                                        <p:anim calcmode="lin" valueType="num">
                                          <p:cBhvr>
                                            <p:cTn id="234" dur="300" fill="hold"/>
                                            <p:tgtEl>
                                              <p:spTgt spid="1032"/>
                                            </p:tgtEl>
                                            <p:attrNameLst>
                                              <p:attrName>ppt_w</p:attrName>
                                            </p:attrNameLst>
                                          </p:cBhvr>
                                          <p:tavLst>
                                            <p:tav tm="0">
                                              <p:val>
                                                <p:fltVal val="0"/>
                                              </p:val>
                                            </p:tav>
                                            <p:tav tm="100000">
                                              <p:val>
                                                <p:strVal val="#ppt_w"/>
                                              </p:val>
                                            </p:tav>
                                          </p:tavLst>
                                        </p:anim>
                                        <p:anim calcmode="lin" valueType="num">
                                          <p:cBhvr>
                                            <p:cTn id="235" dur="300" fill="hold"/>
                                            <p:tgtEl>
                                              <p:spTgt spid="1032"/>
                                            </p:tgtEl>
                                            <p:attrNameLst>
                                              <p:attrName>ppt_h</p:attrName>
                                            </p:attrNameLst>
                                          </p:cBhvr>
                                          <p:tavLst>
                                            <p:tav tm="0">
                                              <p:val>
                                                <p:fltVal val="0"/>
                                              </p:val>
                                            </p:tav>
                                            <p:tav tm="100000">
                                              <p:val>
                                                <p:strVal val="#ppt_h"/>
                                              </p:val>
                                            </p:tav>
                                          </p:tavLst>
                                        </p:anim>
                                        <p:animEffect transition="in" filter="fade">
                                          <p:cBhvr>
                                            <p:cTn id="236" dur="300"/>
                                            <p:tgtEl>
                                              <p:spTgt spid="1032"/>
                                            </p:tgtEl>
                                          </p:cBhvr>
                                        </p:animEffect>
                                      </p:childTnLst>
                                    </p:cTn>
                                  </p:par>
                                  <p:par>
                                    <p:cTn id="237" presetID="6" presetClass="emph" presetSubtype="0" autoRev="1" fill="hold" grpId="1" nodeType="withEffect">
                                      <p:stCondLst>
                                        <p:cond delay="1600"/>
                                      </p:stCondLst>
                                      <p:childTnLst>
                                        <p:animScale>
                                          <p:cBhvr>
                                            <p:cTn id="238" dur="150" fill="hold"/>
                                            <p:tgtEl>
                                              <p:spTgt spid="1032"/>
                                            </p:tgtEl>
                                          </p:cBhvr>
                                          <p:by x="110000" y="110000"/>
                                        </p:animScale>
                                      </p:childTnLst>
                                    </p:cTn>
                                  </p:par>
                                  <p:par>
                                    <p:cTn id="239" presetID="53" presetClass="entr" presetSubtype="16" fill="hold" nodeType="withEffect">
                                      <p:stCondLst>
                                        <p:cond delay="800"/>
                                      </p:stCondLst>
                                      <p:iterate type="lt">
                                        <p:tmPct val="10000"/>
                                      </p:iterate>
                                      <p:childTnLst>
                                        <p:set>
                                          <p:cBhvr>
                                            <p:cTn id="240" dur="1" fill="hold">
                                              <p:stCondLst>
                                                <p:cond delay="0"/>
                                              </p:stCondLst>
                                            </p:cTn>
                                            <p:tgtEl>
                                              <p:spTgt spid="38">
                                                <p:txEl>
                                                  <p:pRg st="0" end="0"/>
                                                </p:txEl>
                                              </p:spTgt>
                                            </p:tgtEl>
                                            <p:attrNameLst>
                                              <p:attrName>style.visibility</p:attrName>
                                            </p:attrNameLst>
                                          </p:cBhvr>
                                          <p:to>
                                            <p:strVal val="visible"/>
                                          </p:to>
                                        </p:set>
                                        <p:anim calcmode="lin" valueType="num">
                                          <p:cBhvr>
                                            <p:cTn id="24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24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243" dur="500"/>
                                            <p:tgtEl>
                                              <p:spTgt spid="38">
                                                <p:txEl>
                                                  <p:pRg st="0" end="0"/>
                                                </p:txEl>
                                              </p:spTgt>
                                            </p:tgtEl>
                                          </p:cBhvr>
                                        </p:animEffect>
                                      </p:childTnLst>
                                    </p:cTn>
                                  </p:par>
                                  <p:par>
                                    <p:cTn id="244" presetID="2" presetClass="entr" presetSubtype="4" fill="hold" grpId="0" nodeType="withEffect">
                                      <p:stCondLst>
                                        <p:cond delay="1900"/>
                                      </p:stCondLst>
                                      <p:childTnLst>
                                        <p:set>
                                          <p:cBhvr>
                                            <p:cTn id="245" dur="1" fill="hold">
                                              <p:stCondLst>
                                                <p:cond delay="0"/>
                                              </p:stCondLst>
                                            </p:cTn>
                                            <p:tgtEl>
                                              <p:spTgt spid="39"/>
                                            </p:tgtEl>
                                            <p:attrNameLst>
                                              <p:attrName>style.visibility</p:attrName>
                                            </p:attrNameLst>
                                          </p:cBhvr>
                                          <p:to>
                                            <p:strVal val="visible"/>
                                          </p:to>
                                        </p:set>
                                        <p:anim calcmode="lin" valueType="num">
                                          <p:cBhvr additive="base">
                                            <p:cTn id="246" dur="600" fill="hold"/>
                                            <p:tgtEl>
                                              <p:spTgt spid="39"/>
                                            </p:tgtEl>
                                            <p:attrNameLst>
                                              <p:attrName>ppt_x</p:attrName>
                                            </p:attrNameLst>
                                          </p:cBhvr>
                                          <p:tavLst>
                                            <p:tav tm="0">
                                              <p:val>
                                                <p:strVal val="#ppt_x"/>
                                              </p:val>
                                            </p:tav>
                                            <p:tav tm="100000">
                                              <p:val>
                                                <p:strVal val="#ppt_x"/>
                                              </p:val>
                                            </p:tav>
                                          </p:tavLst>
                                        </p:anim>
                                        <p:anim calcmode="lin" valueType="num">
                                          <p:cBhvr additive="base">
                                            <p:cTn id="247" dur="6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39"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6">
            <a:extLst>
              <a:ext uri="{FF2B5EF4-FFF2-40B4-BE49-F238E27FC236}">
                <a16:creationId xmlns:a16="http://schemas.microsoft.com/office/drawing/2014/main" id="{E8372EC4-3457-4059-8D28-98373C3ACFCD}"/>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8" name="Oval 3">
            <a:extLst>
              <a:ext uri="{FF2B5EF4-FFF2-40B4-BE49-F238E27FC236}">
                <a16:creationId xmlns:a16="http://schemas.microsoft.com/office/drawing/2014/main" id="{EEB49654-63B4-462C-924D-FA63A1B4C31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9" name="Oval 4">
            <a:extLst>
              <a:ext uri="{FF2B5EF4-FFF2-40B4-BE49-F238E27FC236}">
                <a16:creationId xmlns:a16="http://schemas.microsoft.com/office/drawing/2014/main" id="{7AD24996-F573-4BDA-8EC3-2B5034CD155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0" name="Oval 5">
            <a:extLst>
              <a:ext uri="{FF2B5EF4-FFF2-40B4-BE49-F238E27FC236}">
                <a16:creationId xmlns:a16="http://schemas.microsoft.com/office/drawing/2014/main" id="{54672D90-FC89-41E2-8231-5AE1B9FEDBD1}"/>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1" name="Rectangle 39">
            <a:extLst>
              <a:ext uri="{FF2B5EF4-FFF2-40B4-BE49-F238E27FC236}">
                <a16:creationId xmlns:a16="http://schemas.microsoft.com/office/drawing/2014/main" id="{F07E4C18-4BBB-4C48-BC8E-CB08C733643B}"/>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2" name="Rectangle 39">
            <a:extLst>
              <a:ext uri="{FF2B5EF4-FFF2-40B4-BE49-F238E27FC236}">
                <a16:creationId xmlns:a16="http://schemas.microsoft.com/office/drawing/2014/main" id="{16C30EC6-1487-46C7-9DAD-E7A80449D949}"/>
              </a:ext>
            </a:extLst>
          </p:cNvPr>
          <p:cNvSpPr>
            <a:spLocks noChangeArrowheads="1"/>
          </p:cNvSpPr>
          <p:nvPr/>
        </p:nvSpPr>
        <p:spPr bwMode="auto">
          <a:xfrm>
            <a:off x="915987" y="338497"/>
            <a:ext cx="13681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项目成员</a:t>
            </a:r>
            <a:endParaRPr lang="en-US" altLang="zh-CN" sz="1600" b="1" dirty="0">
              <a:solidFill>
                <a:srgbClr val="EA5514"/>
              </a:solidFill>
              <a:latin typeface="微软雅黑" pitchFamily="34" charset="-122"/>
              <a:ea typeface="微软雅黑" pitchFamily="34" charset="-122"/>
              <a:cs typeface="宋体" pitchFamily="2" charset="-122"/>
            </a:endParaRPr>
          </a:p>
        </p:txBody>
      </p:sp>
      <p:graphicFrame>
        <p:nvGraphicFramePr>
          <p:cNvPr id="18" name="表格 17">
            <a:extLst>
              <a:ext uri="{FF2B5EF4-FFF2-40B4-BE49-F238E27FC236}">
                <a16:creationId xmlns:a16="http://schemas.microsoft.com/office/drawing/2014/main" id="{2451F64E-2095-4498-AB20-15BAC07E845C}"/>
              </a:ext>
            </a:extLst>
          </p:cNvPr>
          <p:cNvGraphicFramePr>
            <a:graphicFrameLocks noGrp="1"/>
          </p:cNvGraphicFramePr>
          <p:nvPr/>
        </p:nvGraphicFramePr>
        <p:xfrm>
          <a:off x="683568" y="1900818"/>
          <a:ext cx="4717578" cy="2194560"/>
        </p:xfrm>
        <a:graphic>
          <a:graphicData uri="http://schemas.openxmlformats.org/drawingml/2006/table">
            <a:tbl>
              <a:tblPr firstRow="1" firstCol="1" bandRow="1"/>
              <a:tblGrid>
                <a:gridCol w="683541">
                  <a:extLst>
                    <a:ext uri="{9D8B030D-6E8A-4147-A177-3AD203B41FA5}">
                      <a16:colId xmlns:a16="http://schemas.microsoft.com/office/drawing/2014/main" val="2273425357"/>
                    </a:ext>
                  </a:extLst>
                </a:gridCol>
                <a:gridCol w="552160">
                  <a:extLst>
                    <a:ext uri="{9D8B030D-6E8A-4147-A177-3AD203B41FA5}">
                      <a16:colId xmlns:a16="http://schemas.microsoft.com/office/drawing/2014/main" val="3151339855"/>
                    </a:ext>
                  </a:extLst>
                </a:gridCol>
                <a:gridCol w="820975">
                  <a:extLst>
                    <a:ext uri="{9D8B030D-6E8A-4147-A177-3AD203B41FA5}">
                      <a16:colId xmlns:a16="http://schemas.microsoft.com/office/drawing/2014/main" val="4109597079"/>
                    </a:ext>
                  </a:extLst>
                </a:gridCol>
                <a:gridCol w="1287767">
                  <a:extLst>
                    <a:ext uri="{9D8B030D-6E8A-4147-A177-3AD203B41FA5}">
                      <a16:colId xmlns:a16="http://schemas.microsoft.com/office/drawing/2014/main" val="3954817043"/>
                    </a:ext>
                  </a:extLst>
                </a:gridCol>
                <a:gridCol w="787865">
                  <a:extLst>
                    <a:ext uri="{9D8B030D-6E8A-4147-A177-3AD203B41FA5}">
                      <a16:colId xmlns:a16="http://schemas.microsoft.com/office/drawing/2014/main" val="3795917526"/>
                    </a:ext>
                  </a:extLst>
                </a:gridCol>
                <a:gridCol w="585270">
                  <a:extLst>
                    <a:ext uri="{9D8B030D-6E8A-4147-A177-3AD203B41FA5}">
                      <a16:colId xmlns:a16="http://schemas.microsoft.com/office/drawing/2014/main" val="3421286528"/>
                    </a:ext>
                  </a:extLst>
                </a:gridCol>
              </a:tblGrid>
              <a:tr h="0">
                <a:tc>
                  <a:txBody>
                    <a:bodyPr/>
                    <a:lstStyle/>
                    <a:p>
                      <a:pPr algn="ctr"/>
                      <a:r>
                        <a:rPr lang="zh-CN" sz="1200" b="1" kern="0">
                          <a:effectLst/>
                          <a:latin typeface="Calibri" panose="020F0502020204030204" pitchFamily="34" charset="0"/>
                          <a:ea typeface="宋体" panose="02010600030101010101" pitchFamily="2" charset="-122"/>
                          <a:cs typeface="Times New Roman" panose="02020603050405020304" pitchFamily="18" charset="0"/>
                        </a:rPr>
                        <a:t>姓名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0" dirty="0">
                          <a:effectLst/>
                          <a:latin typeface="Calibri" panose="020F0502020204030204" pitchFamily="34" charset="0"/>
                          <a:ea typeface="宋体" panose="02010600030101010101" pitchFamily="2" charset="-122"/>
                          <a:cs typeface="Times New Roman" panose="02020603050405020304" pitchFamily="18" charset="0"/>
                        </a:rPr>
                        <a:t>职务</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0">
                          <a:effectLst/>
                          <a:latin typeface="Calibri" panose="020F0502020204030204" pitchFamily="34" charset="0"/>
                          <a:ea typeface="宋体" panose="02010600030101010101" pitchFamily="2" charset="-122"/>
                          <a:cs typeface="Times New Roman" panose="02020603050405020304" pitchFamily="18" charset="0"/>
                        </a:rPr>
                        <a:t>联系电话</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0" dirty="0">
                          <a:effectLst/>
                          <a:latin typeface="Calibri" panose="020F0502020204030204" pitchFamily="34" charset="0"/>
                          <a:ea typeface="宋体" panose="02010600030101010101" pitchFamily="2" charset="-122"/>
                          <a:cs typeface="Times New Roman" panose="02020603050405020304" pitchFamily="18" charset="0"/>
                        </a:rPr>
                        <a:t>邮箱</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0">
                          <a:effectLst/>
                          <a:latin typeface="Calibri" panose="020F0502020204030204" pitchFamily="34" charset="0"/>
                          <a:ea typeface="宋体" panose="02010600030101010101" pitchFamily="2" charset="-122"/>
                          <a:cs typeface="Times New Roman" panose="02020603050405020304" pitchFamily="18" charset="0"/>
                        </a:rPr>
                        <a:t>微信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0">
                          <a:effectLst/>
                          <a:latin typeface="Calibri" panose="020F0502020204030204" pitchFamily="34" charset="0"/>
                          <a:ea typeface="宋体" panose="02010600030101010101" pitchFamily="2" charset="-122"/>
                          <a:cs typeface="Times New Roman" panose="02020603050405020304" pitchFamily="18" charset="0"/>
                        </a:rPr>
                        <a:t>地址</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63944"/>
                  </a:ext>
                </a:extLst>
              </a:tr>
              <a:tr h="0">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朱邦杰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dirty="0">
                          <a:effectLst/>
                          <a:latin typeface="Calibri" panose="020F0502020204030204" pitchFamily="34" charset="0"/>
                          <a:ea typeface="宋体" panose="02010600030101010101" pitchFamily="2" charset="-122"/>
                          <a:cs typeface="Times New Roman" panose="02020603050405020304" pitchFamily="18" charset="0"/>
                        </a:rPr>
                        <a:t>组长</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dirty="0">
                          <a:effectLst/>
                          <a:latin typeface="Calibri" panose="020F0502020204030204" pitchFamily="34" charset="0"/>
                          <a:ea typeface="宋体" panose="02010600030101010101" pitchFamily="2" charset="-122"/>
                          <a:cs typeface="Times New Roman" panose="02020603050405020304" pitchFamily="18" charset="0"/>
                        </a:rPr>
                        <a:t>15715787525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31801305@stu.zucc.edu.cn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dirty="0">
                          <a:effectLst/>
                          <a:latin typeface="Calibri" panose="020F0502020204030204" pitchFamily="34" charset="0"/>
                          <a:ea typeface="宋体" panose="02010600030101010101" pitchFamily="2" charset="-122"/>
                          <a:cs typeface="Times New Roman" panose="02020603050405020304" pitchFamily="18" charset="0"/>
                        </a:rPr>
                        <a:t>zbj997525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明德</a:t>
                      </a:r>
                      <a:r>
                        <a:rPr lang="en-US" sz="1200" kern="0">
                          <a:effectLst/>
                          <a:latin typeface="Calibri" panose="020F0502020204030204" pitchFamily="34" charset="0"/>
                          <a:ea typeface="宋体" panose="02010600030101010101" pitchFamily="2" charset="-122"/>
                          <a:cs typeface="Times New Roman" panose="02020603050405020304" pitchFamily="18" charset="0"/>
                        </a:rPr>
                        <a:t>1-402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5253161"/>
                  </a:ext>
                </a:extLst>
              </a:tr>
              <a:tr h="207010">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刘哲</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组员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19967305331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31801318@stu.zucc.edu.cn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liuzhe2000531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明德</a:t>
                      </a:r>
                      <a:r>
                        <a:rPr lang="en-US" sz="1200" kern="0">
                          <a:effectLst/>
                          <a:latin typeface="Calibri" panose="020F0502020204030204" pitchFamily="34" charset="0"/>
                          <a:ea typeface="宋体" panose="02010600030101010101" pitchFamily="2" charset="-122"/>
                          <a:cs typeface="Times New Roman" panose="02020603050405020304" pitchFamily="18" charset="0"/>
                        </a:rPr>
                        <a:t>1-406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50684"/>
                  </a:ext>
                </a:extLst>
              </a:tr>
              <a:tr h="0">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童峻涛</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组员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13588631227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31801341@stu.zucc.edu.cn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dirty="0">
                          <a:effectLst/>
                          <a:latin typeface="Calibri" panose="020F0502020204030204" pitchFamily="34" charset="0"/>
                          <a:ea typeface="宋体" panose="02010600030101010101" pitchFamily="2" charset="-122"/>
                          <a:cs typeface="Times New Roman" panose="02020603050405020304" pitchFamily="18" charset="0"/>
                        </a:rPr>
                        <a:t>_Anchovy</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明德</a:t>
                      </a:r>
                      <a:r>
                        <a:rPr lang="en-US" sz="1200" kern="0">
                          <a:effectLst/>
                          <a:latin typeface="Calibri" panose="020F0502020204030204" pitchFamily="34" charset="0"/>
                          <a:ea typeface="宋体" panose="02010600030101010101" pitchFamily="2" charset="-122"/>
                          <a:cs typeface="Times New Roman" panose="02020603050405020304" pitchFamily="18" charset="0"/>
                        </a:rPr>
                        <a:t>1-409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822195"/>
                  </a:ext>
                </a:extLst>
              </a:tr>
              <a:tr h="0">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徐任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组员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18857748370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31801346@stu.zucc.edu.cn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wxid_3svwgm638zcb21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明德</a:t>
                      </a:r>
                      <a:r>
                        <a:rPr lang="en-US" sz="1200" kern="0">
                          <a:effectLst/>
                          <a:latin typeface="Calibri" panose="020F0502020204030204" pitchFamily="34" charset="0"/>
                          <a:ea typeface="宋体" panose="02010600030101010101" pitchFamily="2" charset="-122"/>
                          <a:cs typeface="Times New Roman" panose="02020603050405020304" pitchFamily="18" charset="0"/>
                        </a:rPr>
                        <a:t>1-412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616151"/>
                  </a:ext>
                </a:extLst>
              </a:tr>
              <a:tr h="0">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牛旷野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a:effectLst/>
                          <a:latin typeface="Calibri" panose="020F0502020204030204" pitchFamily="34" charset="0"/>
                          <a:ea typeface="宋体" panose="02010600030101010101" pitchFamily="2" charset="-122"/>
                          <a:cs typeface="Times New Roman" panose="02020603050405020304" pitchFamily="18" charset="0"/>
                        </a:rPr>
                        <a:t>组员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19967306396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31803199@stu.zucc.edu.cn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kern="0">
                          <a:effectLst/>
                          <a:latin typeface="Calibri" panose="020F0502020204030204" pitchFamily="34" charset="0"/>
                          <a:ea typeface="宋体" panose="02010600030101010101" pitchFamily="2" charset="-122"/>
                          <a:cs typeface="Times New Roman" panose="02020603050405020304" pitchFamily="18" charset="0"/>
                        </a:rPr>
                        <a:t>n2236702464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0" dirty="0">
                          <a:effectLst/>
                          <a:latin typeface="Calibri" panose="020F0502020204030204" pitchFamily="34" charset="0"/>
                          <a:ea typeface="宋体" panose="02010600030101010101" pitchFamily="2" charset="-122"/>
                          <a:cs typeface="Times New Roman" panose="02020603050405020304" pitchFamily="18" charset="0"/>
                        </a:rPr>
                        <a:t>精诚</a:t>
                      </a:r>
                      <a:r>
                        <a:rPr lang="en-US" sz="1200" kern="0" dirty="0">
                          <a:effectLst/>
                          <a:latin typeface="Calibri" panose="020F0502020204030204" pitchFamily="34" charset="0"/>
                          <a:ea typeface="宋体" panose="02010600030101010101" pitchFamily="2" charset="-122"/>
                          <a:cs typeface="Times New Roman" panose="02020603050405020304" pitchFamily="18" charset="0"/>
                        </a:rPr>
                        <a:t>2-612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772828"/>
                  </a:ext>
                </a:extLst>
              </a:tr>
            </a:tbl>
          </a:graphicData>
        </a:graphic>
      </p:graphicFrame>
      <p:sp>
        <p:nvSpPr>
          <p:cNvPr id="53" name="矩形 52">
            <a:extLst>
              <a:ext uri="{FF2B5EF4-FFF2-40B4-BE49-F238E27FC236}">
                <a16:creationId xmlns:a16="http://schemas.microsoft.com/office/drawing/2014/main" id="{7D9FCB7A-1360-4FFF-92B4-67CBD7C20D4E}"/>
              </a:ext>
            </a:extLst>
          </p:cNvPr>
          <p:cNvSpPr/>
          <p:nvPr/>
        </p:nvSpPr>
        <p:spPr>
          <a:xfrm>
            <a:off x="2241247" y="1418828"/>
            <a:ext cx="1368152"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成员名单</a:t>
            </a:r>
            <a:endParaRPr lang="zh-CN" altLang="en-US" dirty="0">
              <a:solidFill>
                <a:srgbClr val="EA5514"/>
              </a:solidFill>
            </a:endParaRPr>
          </a:p>
        </p:txBody>
      </p:sp>
      <p:pic>
        <p:nvPicPr>
          <p:cNvPr id="3" name="图片 2">
            <a:extLst>
              <a:ext uri="{FF2B5EF4-FFF2-40B4-BE49-F238E27FC236}">
                <a16:creationId xmlns:a16="http://schemas.microsoft.com/office/drawing/2014/main" id="{08EEF237-04DD-495F-A86E-5E8329CAEC72}"/>
              </a:ext>
            </a:extLst>
          </p:cNvPr>
          <p:cNvPicPr>
            <a:picLocks noChangeAspect="1"/>
          </p:cNvPicPr>
          <p:nvPr/>
        </p:nvPicPr>
        <p:blipFill>
          <a:blip r:embed="rId2"/>
          <a:stretch>
            <a:fillRect/>
          </a:stretch>
        </p:blipFill>
        <p:spPr>
          <a:xfrm>
            <a:off x="5697631" y="2150734"/>
            <a:ext cx="5276088" cy="1190244"/>
          </a:xfrm>
          <a:prstGeom prst="rect">
            <a:avLst/>
          </a:prstGeom>
        </p:spPr>
      </p:pic>
      <p:sp>
        <p:nvSpPr>
          <p:cNvPr id="15" name="矩形 14">
            <a:extLst>
              <a:ext uri="{FF2B5EF4-FFF2-40B4-BE49-F238E27FC236}">
                <a16:creationId xmlns:a16="http://schemas.microsoft.com/office/drawing/2014/main" id="{314E3D3C-A294-4996-B537-4929F3E34EB2}"/>
              </a:ext>
            </a:extLst>
          </p:cNvPr>
          <p:cNvSpPr/>
          <p:nvPr/>
        </p:nvSpPr>
        <p:spPr>
          <a:xfrm>
            <a:off x="6391458" y="1540778"/>
            <a:ext cx="1368152"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管理团队</a:t>
            </a:r>
            <a:endParaRPr lang="zh-CN" altLang="en-US" dirty="0">
              <a:solidFill>
                <a:srgbClr val="EA5514"/>
              </a:solidFill>
            </a:endParaRPr>
          </a:p>
        </p:txBody>
      </p:sp>
    </p:spTree>
    <p:extLst>
      <p:ext uri="{BB962C8B-B14F-4D97-AF65-F5344CB8AC3E}">
        <p14:creationId xmlns:p14="http://schemas.microsoft.com/office/powerpoint/2010/main" val="254021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grpId="1"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animEffect transition="in" filter="fade">
                                      <p:cBhvr>
                                        <p:cTn id="16" dur="300"/>
                                        <p:tgtEl>
                                          <p:spTgt spid="49"/>
                                        </p:tgtEl>
                                      </p:cBhvr>
                                    </p:animEffect>
                                  </p:childTnLst>
                                </p:cTn>
                              </p:par>
                              <p:par>
                                <p:cTn id="17" presetID="6" presetClass="emph" presetSubtype="0" autoRev="1" fill="hold" grpId="1" nodeType="withEffect">
                                  <p:stCondLst>
                                    <p:cond delay="600"/>
                                  </p:stCondLst>
                                  <p:childTnLst>
                                    <p:animScale>
                                      <p:cBhvr>
                                        <p:cTn id="18" dur="150" fill="hold"/>
                                        <p:tgtEl>
                                          <p:spTgt spid="4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900"/>
                                  </p:stCondLst>
                                  <p:childTnLst>
                                    <p:animScale>
                                      <p:cBhvr>
                                        <p:cTn id="25" dur="150" fill="hold"/>
                                        <p:tgtEl>
                                          <p:spTgt spid="4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transition="in" filter="fade">
                                      <p:cBhvr>
                                        <p:cTn id="30" dur="300"/>
                                        <p:tgtEl>
                                          <p:spTgt spid="47"/>
                                        </p:tgtEl>
                                      </p:cBhvr>
                                    </p:animEffect>
                                  </p:childTnLst>
                                </p:cTn>
                              </p:par>
                              <p:par>
                                <p:cTn id="31" presetID="6" presetClass="emph" presetSubtype="0" autoRev="1" fill="hold" grpId="1" nodeType="withEffect">
                                  <p:stCondLst>
                                    <p:cond delay="1200"/>
                                  </p:stCondLst>
                                  <p:childTnLst>
                                    <p:animScale>
                                      <p:cBhvr>
                                        <p:cTn id="32" dur="150" fill="hold"/>
                                        <p:tgtEl>
                                          <p:spTgt spid="4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300" fill="hold"/>
                                        <p:tgtEl>
                                          <p:spTgt spid="51"/>
                                        </p:tgtEl>
                                        <p:attrNameLst>
                                          <p:attrName>ppt_w</p:attrName>
                                        </p:attrNameLst>
                                      </p:cBhvr>
                                      <p:tavLst>
                                        <p:tav tm="0">
                                          <p:val>
                                            <p:fltVal val="0"/>
                                          </p:val>
                                        </p:tav>
                                        <p:tav tm="100000">
                                          <p:val>
                                            <p:strVal val="#ppt_w"/>
                                          </p:val>
                                        </p:tav>
                                      </p:tavLst>
                                    </p:anim>
                                    <p:anim calcmode="lin" valueType="num">
                                      <p:cBhvr>
                                        <p:cTn id="36" dur="300" fill="hold"/>
                                        <p:tgtEl>
                                          <p:spTgt spid="51"/>
                                        </p:tgtEl>
                                        <p:attrNameLst>
                                          <p:attrName>ppt_h</p:attrName>
                                        </p:attrNameLst>
                                      </p:cBhvr>
                                      <p:tavLst>
                                        <p:tav tm="0">
                                          <p:val>
                                            <p:fltVal val="0"/>
                                          </p:val>
                                        </p:tav>
                                        <p:tav tm="100000">
                                          <p:val>
                                            <p:strVal val="#ppt_h"/>
                                          </p:val>
                                        </p:tav>
                                      </p:tavLst>
                                    </p:anim>
                                    <p:animEffect transition="in" filter="fade">
                                      <p:cBhvr>
                                        <p:cTn id="37" dur="300"/>
                                        <p:tgtEl>
                                          <p:spTgt spid="5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6" presetClass="emph" presetSubtype="0" autoRev="1" fill="hold" grpId="1" nodeType="withEffect">
                                  <p:stCondLst>
                                    <p:cond delay="800"/>
                                  </p:stCondLst>
                                  <p:childTnLst>
                                    <p:animScale>
                                      <p:cBhvr>
                                        <p:cTn id="42" dur="1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07</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项目个人总结</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矩形 2">
            <a:extLst>
              <a:ext uri="{FF2B5EF4-FFF2-40B4-BE49-F238E27FC236}">
                <a16:creationId xmlns:a16="http://schemas.microsoft.com/office/drawing/2014/main" id="{16DB1113-8DED-4613-A0E9-8786AEBB64DC}"/>
              </a:ext>
            </a:extLst>
          </p:cNvPr>
          <p:cNvSpPr/>
          <p:nvPr/>
        </p:nvSpPr>
        <p:spPr>
          <a:xfrm>
            <a:off x="828700" y="986780"/>
            <a:ext cx="6839643" cy="2123658"/>
          </a:xfrm>
          <a:prstGeom prst="rect">
            <a:avLst/>
          </a:prstGeom>
        </p:spPr>
        <p:txBody>
          <a:bodyPr wrap="square">
            <a:spAutoFit/>
          </a:bodyPr>
          <a:lstStyle/>
          <a:p>
            <a:pPr indent="266700"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组员：牛旷野</a:t>
            </a:r>
            <a:endPar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对不是自己负责的部分不够上心，如果组长不要求的话很少会主动去看其他的部分，导致对项</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目的整体把握不够，一些细节不了解。另外做</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往往不够美观，需要审核人员再次去美化，加大了他们的工作量</a:t>
            </a:r>
          </a:p>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感想：</a:t>
            </a:r>
          </a:p>
          <a:p>
            <a:pPr algn="just">
              <a:spcAft>
                <a:spcPts val="0"/>
              </a:spcAft>
            </a:pP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通过本学期的软件需求原理课程，我了解了一个软件在它生命周期中的需求分析过程中的详细运作情况。需求不是那么简单的一门学问，更不是想当然的，需求看似简单，但想要做出一款足以生存的产品，需求分析不仅是不可少的，同时也是非常重要的。只有按照工程化的方法进行需求分析，才能减少走弯路的可能性，减少不必要的功能，又不放过必要的功能</a:t>
            </a:r>
          </a:p>
          <a:p>
            <a:pPr indent="266700" algn="just">
              <a:spcAft>
                <a:spcPts val="0"/>
              </a:spcAft>
            </a:pP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zh-CN" sz="12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7930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4905376"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8"/>
          <p:cNvSpPr>
            <a:spLocks noChangeArrowheads="1"/>
          </p:cNvSpPr>
          <p:nvPr/>
        </p:nvSpPr>
        <p:spPr bwMode="auto">
          <a:xfrm>
            <a:off x="6581776"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p:cNvSpPr>
            <a:spLocks noChangeArrowheads="1"/>
          </p:cNvSpPr>
          <p:nvPr/>
        </p:nvSpPr>
        <p:spPr bwMode="auto">
          <a:xfrm>
            <a:off x="4400550"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Oval 10"/>
          <p:cNvSpPr>
            <a:spLocks noChangeArrowheads="1"/>
          </p:cNvSpPr>
          <p:nvPr/>
        </p:nvSpPr>
        <p:spPr bwMode="auto">
          <a:xfrm>
            <a:off x="5816601"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Oval 11"/>
          <p:cNvSpPr>
            <a:spLocks noChangeArrowheads="1"/>
          </p:cNvSpPr>
          <p:nvPr/>
        </p:nvSpPr>
        <p:spPr bwMode="auto">
          <a:xfrm>
            <a:off x="6819901"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p:cNvSpPr>
            <a:spLocks noChangeArrowheads="1"/>
          </p:cNvSpPr>
          <p:nvPr/>
        </p:nvSpPr>
        <p:spPr bwMode="auto">
          <a:xfrm>
            <a:off x="7337426"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Oval 13"/>
          <p:cNvSpPr>
            <a:spLocks noChangeArrowheads="1"/>
          </p:cNvSpPr>
          <p:nvPr/>
        </p:nvSpPr>
        <p:spPr bwMode="auto">
          <a:xfrm>
            <a:off x="6540501"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4"/>
          <p:cNvSpPr>
            <a:spLocks noChangeArrowheads="1"/>
          </p:cNvSpPr>
          <p:nvPr/>
        </p:nvSpPr>
        <p:spPr bwMode="auto">
          <a:xfrm>
            <a:off x="8001001"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Oval 15"/>
          <p:cNvSpPr>
            <a:spLocks noChangeArrowheads="1"/>
          </p:cNvSpPr>
          <p:nvPr/>
        </p:nvSpPr>
        <p:spPr bwMode="auto">
          <a:xfrm>
            <a:off x="8391526"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6"/>
          <p:cNvSpPr>
            <a:spLocks noChangeArrowheads="1"/>
          </p:cNvSpPr>
          <p:nvPr/>
        </p:nvSpPr>
        <p:spPr bwMode="auto">
          <a:xfrm>
            <a:off x="7204076"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17"/>
          <p:cNvSpPr>
            <a:spLocks noChangeArrowheads="1"/>
          </p:cNvSpPr>
          <p:nvPr/>
        </p:nvSpPr>
        <p:spPr bwMode="auto">
          <a:xfrm>
            <a:off x="6426201"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p:cNvSpPr>
            <a:spLocks noChangeArrowheads="1"/>
          </p:cNvSpPr>
          <p:nvPr/>
        </p:nvSpPr>
        <p:spPr bwMode="auto">
          <a:xfrm>
            <a:off x="7712076"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19"/>
          <p:cNvSpPr>
            <a:spLocks noChangeArrowheads="1"/>
          </p:cNvSpPr>
          <p:nvPr/>
        </p:nvSpPr>
        <p:spPr bwMode="auto">
          <a:xfrm>
            <a:off x="6956426"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0"/>
          <p:cNvSpPr>
            <a:spLocks noChangeArrowheads="1"/>
          </p:cNvSpPr>
          <p:nvPr/>
        </p:nvSpPr>
        <p:spPr bwMode="auto">
          <a:xfrm>
            <a:off x="6673851"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1"/>
          <p:cNvSpPr>
            <a:spLocks noChangeArrowheads="1"/>
          </p:cNvSpPr>
          <p:nvPr/>
        </p:nvSpPr>
        <p:spPr bwMode="auto">
          <a:xfrm>
            <a:off x="5870576"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2"/>
          <p:cNvSpPr>
            <a:spLocks noChangeArrowheads="1"/>
          </p:cNvSpPr>
          <p:nvPr/>
        </p:nvSpPr>
        <p:spPr bwMode="auto">
          <a:xfrm>
            <a:off x="5400676"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3"/>
          <p:cNvSpPr>
            <a:spLocks noChangeArrowheads="1"/>
          </p:cNvSpPr>
          <p:nvPr/>
        </p:nvSpPr>
        <p:spPr bwMode="auto">
          <a:xfrm>
            <a:off x="5067301"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4"/>
          <p:cNvSpPr>
            <a:spLocks noChangeArrowheads="1"/>
          </p:cNvSpPr>
          <p:nvPr/>
        </p:nvSpPr>
        <p:spPr bwMode="auto">
          <a:xfrm>
            <a:off x="4714876" y="2240598"/>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5"/>
          <p:cNvSpPr>
            <a:spLocks noChangeArrowheads="1"/>
          </p:cNvSpPr>
          <p:nvPr/>
        </p:nvSpPr>
        <p:spPr bwMode="auto">
          <a:xfrm>
            <a:off x="6086476"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Oval 26"/>
          <p:cNvSpPr>
            <a:spLocks noChangeArrowheads="1"/>
          </p:cNvSpPr>
          <p:nvPr/>
        </p:nvSpPr>
        <p:spPr bwMode="auto">
          <a:xfrm>
            <a:off x="6080126"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27"/>
          <p:cNvSpPr>
            <a:spLocks noChangeArrowheads="1"/>
          </p:cNvSpPr>
          <p:nvPr/>
        </p:nvSpPr>
        <p:spPr bwMode="auto">
          <a:xfrm>
            <a:off x="6054726"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28"/>
          <p:cNvSpPr>
            <a:spLocks noChangeArrowheads="1"/>
          </p:cNvSpPr>
          <p:nvPr/>
        </p:nvSpPr>
        <p:spPr bwMode="auto">
          <a:xfrm>
            <a:off x="5826126"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a:off x="6022976"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a:off x="6019801"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a:off x="5946776"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4" name="Oval 32"/>
          <p:cNvSpPr>
            <a:spLocks noChangeArrowheads="1"/>
          </p:cNvSpPr>
          <p:nvPr/>
        </p:nvSpPr>
        <p:spPr bwMode="auto">
          <a:xfrm>
            <a:off x="5842001"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5" name="Oval 33"/>
          <p:cNvSpPr>
            <a:spLocks noChangeArrowheads="1"/>
          </p:cNvSpPr>
          <p:nvPr/>
        </p:nvSpPr>
        <p:spPr bwMode="auto">
          <a:xfrm>
            <a:off x="5911851"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7" name="Oval 34"/>
          <p:cNvSpPr>
            <a:spLocks noChangeArrowheads="1"/>
          </p:cNvSpPr>
          <p:nvPr/>
        </p:nvSpPr>
        <p:spPr bwMode="auto">
          <a:xfrm>
            <a:off x="6188076"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8" name="Oval 35"/>
          <p:cNvSpPr>
            <a:spLocks noChangeArrowheads="1"/>
          </p:cNvSpPr>
          <p:nvPr/>
        </p:nvSpPr>
        <p:spPr bwMode="auto">
          <a:xfrm>
            <a:off x="5702301"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9" name="Oval 36"/>
          <p:cNvSpPr>
            <a:spLocks noChangeArrowheads="1"/>
          </p:cNvSpPr>
          <p:nvPr/>
        </p:nvSpPr>
        <p:spPr bwMode="auto">
          <a:xfrm>
            <a:off x="5435601"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0" name="Oval 37"/>
          <p:cNvSpPr>
            <a:spLocks noChangeArrowheads="1"/>
          </p:cNvSpPr>
          <p:nvPr/>
        </p:nvSpPr>
        <p:spPr bwMode="auto">
          <a:xfrm>
            <a:off x="5019676"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1" name="Rectangle 38"/>
          <p:cNvSpPr>
            <a:spLocks noChangeArrowheads="1"/>
          </p:cNvSpPr>
          <p:nvPr/>
        </p:nvSpPr>
        <p:spPr bwMode="auto">
          <a:xfrm>
            <a:off x="887592" y="1969453"/>
            <a:ext cx="36452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600" b="0" i="0" u="none" strike="noStrike" cap="none" normalizeH="0" baseline="0" dirty="0">
                <a:ln>
                  <a:noFill/>
                </a:ln>
                <a:solidFill>
                  <a:srgbClr val="EA5514"/>
                </a:solidFill>
                <a:effectLst/>
                <a:latin typeface="Impact" pitchFamily="34" charset="0"/>
                <a:ea typeface="宋体" pitchFamily="2" charset="-122"/>
                <a:cs typeface="宋体" pitchFamily="2" charset="-122"/>
              </a:rPr>
              <a:t>Thanks</a:t>
            </a:r>
            <a:endParaRPr kumimoji="0" lang="zh-CN" altLang="zh-CN" sz="2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1" name="圆角矩形 40"/>
          <p:cNvSpPr/>
          <p:nvPr/>
        </p:nvSpPr>
        <p:spPr>
          <a:xfrm>
            <a:off x="2600310" y="3395867"/>
            <a:ext cx="975535" cy="257572"/>
          </a:xfrm>
          <a:prstGeom prst="roundRect">
            <a:avLst>
              <a:gd name="adj" fmla="val 50000"/>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G10</a:t>
            </a:r>
            <a:endParaRPr lang="zh-CN" altLang="en-US" sz="1050" dirty="0">
              <a:latin typeface="微软雅黑" panose="020B0503020204020204" pitchFamily="34" charset="-122"/>
              <a:ea typeface="微软雅黑" panose="020B0503020204020204" pitchFamily="34" charset="-122"/>
            </a:endParaRPr>
          </a:p>
        </p:txBody>
      </p:sp>
      <p:sp>
        <p:nvSpPr>
          <p:cNvPr id="42" name="圆角矩形 41"/>
          <p:cNvSpPr/>
          <p:nvPr/>
        </p:nvSpPr>
        <p:spPr>
          <a:xfrm>
            <a:off x="3759384" y="3395867"/>
            <a:ext cx="975535" cy="257572"/>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rgbClr val="EA5514"/>
                </a:solidFill>
                <a:latin typeface="微软雅黑" panose="020B0503020204020204" pitchFamily="34" charset="-122"/>
                <a:ea typeface="微软雅黑" panose="020B0503020204020204" pitchFamily="34" charset="-122"/>
              </a:rPr>
              <a:t>2021.6.28</a:t>
            </a:r>
            <a:endParaRPr lang="zh-CN" altLang="en-US" sz="1050" dirty="0">
              <a:solidFill>
                <a:srgbClr val="EA5514"/>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80E0B9FF-B41A-4C9E-8317-282A0E021A56}"/>
              </a:ext>
            </a:extLst>
          </p:cNvPr>
          <p:cNvCxnSpPr/>
          <p:nvPr/>
        </p:nvCxnSpPr>
        <p:spPr>
          <a:xfrm>
            <a:off x="395536" y="3291036"/>
            <a:ext cx="462414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87797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3" presetClass="entr" presetSubtype="16" fill="hold" nodeType="withEffect">
                                      <p:stCondLst>
                                        <p:cond delay="800"/>
                                      </p:stCondLst>
                                      <p:iterate type="lt">
                                        <p:tmPct val="10000"/>
                                      </p:iterate>
                                      <p:childTnLst>
                                        <p:set>
                                          <p:cBhvr>
                                            <p:cTn id="223" dur="1" fill="hold">
                                              <p:stCondLst>
                                                <p:cond delay="0"/>
                                              </p:stCondLst>
                                            </p:cTn>
                                            <p:tgtEl>
                                              <p:spTgt spid="1031">
                                                <p:txEl>
                                                  <p:pRg st="0" end="0"/>
                                                </p:txEl>
                                              </p:spTgt>
                                            </p:tgtEl>
                                            <p:attrNameLst>
                                              <p:attrName>style.visibility</p:attrName>
                                            </p:attrNameLst>
                                          </p:cBhvr>
                                          <p:to>
                                            <p:strVal val="visible"/>
                                          </p:to>
                                        </p:set>
                                        <p:anim calcmode="lin" valueType="num">
                                          <p:cBhvr>
                                            <p:cTn id="224"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25"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26" dur="500"/>
                                            <p:tgtEl>
                                              <p:spTgt spid="1031">
                                                <p:txEl>
                                                  <p:pRg st="0" end="0"/>
                                                </p:txEl>
                                              </p:spTgt>
                                            </p:tgtEl>
                                          </p:cBhvr>
                                        </p:animEffect>
                                      </p:childTnLst>
                                    </p:cTn>
                                  </p:par>
                                  <p:par>
                                    <p:cTn id="227" presetID="2" presetClass="entr" presetSubtype="4" fill="hold" grpId="0" nodeType="withEffect" p14:presetBounceEnd="80000">
                                      <p:stCondLst>
                                        <p:cond delay="2600"/>
                                      </p:stCondLst>
                                      <p:childTnLst>
                                        <p:set>
                                          <p:cBhvr>
                                            <p:cTn id="228" dur="1" fill="hold">
                                              <p:stCondLst>
                                                <p:cond delay="0"/>
                                              </p:stCondLst>
                                            </p:cTn>
                                            <p:tgtEl>
                                              <p:spTgt spid="41"/>
                                            </p:tgtEl>
                                            <p:attrNameLst>
                                              <p:attrName>style.visibility</p:attrName>
                                            </p:attrNameLst>
                                          </p:cBhvr>
                                          <p:to>
                                            <p:strVal val="visible"/>
                                          </p:to>
                                        </p:set>
                                        <p:anim calcmode="lin" valueType="num" p14:bounceEnd="80000">
                                          <p:cBhvr additive="base">
                                            <p:cTn id="229" dur="600" fill="hold"/>
                                            <p:tgtEl>
                                              <p:spTgt spid="41"/>
                                            </p:tgtEl>
                                            <p:attrNameLst>
                                              <p:attrName>ppt_x</p:attrName>
                                            </p:attrNameLst>
                                          </p:cBhvr>
                                          <p:tavLst>
                                            <p:tav tm="0">
                                              <p:val>
                                                <p:strVal val="#ppt_x"/>
                                              </p:val>
                                            </p:tav>
                                            <p:tav tm="100000">
                                              <p:val>
                                                <p:strVal val="#ppt_x"/>
                                              </p:val>
                                            </p:tav>
                                          </p:tavLst>
                                        </p:anim>
                                        <p:anim calcmode="lin" valueType="num" p14:bounceEnd="80000">
                                          <p:cBhvr additive="base">
                                            <p:cTn id="230" dur="600" fill="hold"/>
                                            <p:tgtEl>
                                              <p:spTgt spid="41"/>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14:presetBounceEnd="80000">
                                      <p:stCondLst>
                                        <p:cond delay="2800"/>
                                      </p:stCondLst>
                                      <p:childTnLst>
                                        <p:set>
                                          <p:cBhvr>
                                            <p:cTn id="232" dur="1" fill="hold">
                                              <p:stCondLst>
                                                <p:cond delay="0"/>
                                              </p:stCondLst>
                                            </p:cTn>
                                            <p:tgtEl>
                                              <p:spTgt spid="42"/>
                                            </p:tgtEl>
                                            <p:attrNameLst>
                                              <p:attrName>style.visibility</p:attrName>
                                            </p:attrNameLst>
                                          </p:cBhvr>
                                          <p:to>
                                            <p:strVal val="visible"/>
                                          </p:to>
                                        </p:set>
                                        <p:anim calcmode="lin" valueType="num" p14:bounceEnd="80000">
                                          <p:cBhvr additive="base">
                                            <p:cTn id="233" dur="60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234" dur="600" fill="hold"/>
                                            <p:tgtEl>
                                              <p:spTgt spid="42"/>
                                            </p:tgtEl>
                                            <p:attrNameLst>
                                              <p:attrName>ppt_y</p:attrName>
                                            </p:attrNameLst>
                                          </p:cBhvr>
                                          <p:tavLst>
                                            <p:tav tm="0">
                                              <p:val>
                                                <p:strVal val="1+#ppt_h/2"/>
                                              </p:val>
                                            </p:tav>
                                            <p:tav tm="100000">
                                              <p:val>
                                                <p:strVal val="#ppt_y"/>
                                              </p:val>
                                            </p:tav>
                                          </p:tavLst>
                                        </p:anim>
                                      </p:childTnLst>
                                    </p:cTn>
                                  </p:par>
                                  <p:par>
                                    <p:cTn id="235" presetID="10" presetClass="entr" presetSubtype="0" fill="hold" nodeType="withEffect">
                                      <p:stCondLst>
                                        <p:cond delay="1900"/>
                                      </p:stCondLst>
                                      <p:childTnLst>
                                        <p:set>
                                          <p:cBhvr>
                                            <p:cTn id="236" dur="1" fill="hold">
                                              <p:stCondLst>
                                                <p:cond delay="0"/>
                                              </p:stCondLst>
                                            </p:cTn>
                                            <p:tgtEl>
                                              <p:spTgt spid="37"/>
                                            </p:tgtEl>
                                            <p:attrNameLst>
                                              <p:attrName>style.visibility</p:attrName>
                                            </p:attrNameLst>
                                          </p:cBhvr>
                                          <p:to>
                                            <p:strVal val="visible"/>
                                          </p:to>
                                        </p:set>
                                        <p:animEffect transition="in" filter="fade">
                                          <p:cBhvr>
                                            <p:cTn id="2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41"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3" presetClass="entr" presetSubtype="16" fill="hold" nodeType="withEffect">
                                      <p:stCondLst>
                                        <p:cond delay="800"/>
                                      </p:stCondLst>
                                      <p:iterate type="lt">
                                        <p:tmPct val="10000"/>
                                      </p:iterate>
                                      <p:childTnLst>
                                        <p:set>
                                          <p:cBhvr>
                                            <p:cTn id="223" dur="1" fill="hold">
                                              <p:stCondLst>
                                                <p:cond delay="0"/>
                                              </p:stCondLst>
                                            </p:cTn>
                                            <p:tgtEl>
                                              <p:spTgt spid="1031">
                                                <p:txEl>
                                                  <p:pRg st="0" end="0"/>
                                                </p:txEl>
                                              </p:spTgt>
                                            </p:tgtEl>
                                            <p:attrNameLst>
                                              <p:attrName>style.visibility</p:attrName>
                                            </p:attrNameLst>
                                          </p:cBhvr>
                                          <p:to>
                                            <p:strVal val="visible"/>
                                          </p:to>
                                        </p:set>
                                        <p:anim calcmode="lin" valueType="num">
                                          <p:cBhvr>
                                            <p:cTn id="224"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25"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26" dur="500"/>
                                            <p:tgtEl>
                                              <p:spTgt spid="1031">
                                                <p:txEl>
                                                  <p:pRg st="0" end="0"/>
                                                </p:txEl>
                                              </p:spTgt>
                                            </p:tgtEl>
                                          </p:cBhvr>
                                        </p:animEffect>
                                      </p:childTnLst>
                                    </p:cTn>
                                  </p:par>
                                  <p:par>
                                    <p:cTn id="227" presetID="2" presetClass="entr" presetSubtype="4" fill="hold" grpId="0" nodeType="withEffect">
                                      <p:stCondLst>
                                        <p:cond delay="2600"/>
                                      </p:stCondLst>
                                      <p:childTnLst>
                                        <p:set>
                                          <p:cBhvr>
                                            <p:cTn id="228" dur="1" fill="hold">
                                              <p:stCondLst>
                                                <p:cond delay="0"/>
                                              </p:stCondLst>
                                            </p:cTn>
                                            <p:tgtEl>
                                              <p:spTgt spid="41"/>
                                            </p:tgtEl>
                                            <p:attrNameLst>
                                              <p:attrName>style.visibility</p:attrName>
                                            </p:attrNameLst>
                                          </p:cBhvr>
                                          <p:to>
                                            <p:strVal val="visible"/>
                                          </p:to>
                                        </p:set>
                                        <p:anim calcmode="lin" valueType="num">
                                          <p:cBhvr additive="base">
                                            <p:cTn id="229" dur="600" fill="hold"/>
                                            <p:tgtEl>
                                              <p:spTgt spid="41"/>
                                            </p:tgtEl>
                                            <p:attrNameLst>
                                              <p:attrName>ppt_x</p:attrName>
                                            </p:attrNameLst>
                                          </p:cBhvr>
                                          <p:tavLst>
                                            <p:tav tm="0">
                                              <p:val>
                                                <p:strVal val="#ppt_x"/>
                                              </p:val>
                                            </p:tav>
                                            <p:tav tm="100000">
                                              <p:val>
                                                <p:strVal val="#ppt_x"/>
                                              </p:val>
                                            </p:tav>
                                          </p:tavLst>
                                        </p:anim>
                                        <p:anim calcmode="lin" valueType="num">
                                          <p:cBhvr additive="base">
                                            <p:cTn id="230" dur="600" fill="hold"/>
                                            <p:tgtEl>
                                              <p:spTgt spid="41"/>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2800"/>
                                      </p:stCondLst>
                                      <p:childTnLst>
                                        <p:set>
                                          <p:cBhvr>
                                            <p:cTn id="232" dur="1" fill="hold">
                                              <p:stCondLst>
                                                <p:cond delay="0"/>
                                              </p:stCondLst>
                                            </p:cTn>
                                            <p:tgtEl>
                                              <p:spTgt spid="42"/>
                                            </p:tgtEl>
                                            <p:attrNameLst>
                                              <p:attrName>style.visibility</p:attrName>
                                            </p:attrNameLst>
                                          </p:cBhvr>
                                          <p:to>
                                            <p:strVal val="visible"/>
                                          </p:to>
                                        </p:set>
                                        <p:anim calcmode="lin" valueType="num">
                                          <p:cBhvr additive="base">
                                            <p:cTn id="233" dur="600" fill="hold"/>
                                            <p:tgtEl>
                                              <p:spTgt spid="42"/>
                                            </p:tgtEl>
                                            <p:attrNameLst>
                                              <p:attrName>ppt_x</p:attrName>
                                            </p:attrNameLst>
                                          </p:cBhvr>
                                          <p:tavLst>
                                            <p:tav tm="0">
                                              <p:val>
                                                <p:strVal val="#ppt_x"/>
                                              </p:val>
                                            </p:tav>
                                            <p:tav tm="100000">
                                              <p:val>
                                                <p:strVal val="#ppt_x"/>
                                              </p:val>
                                            </p:tav>
                                          </p:tavLst>
                                        </p:anim>
                                        <p:anim calcmode="lin" valueType="num">
                                          <p:cBhvr additive="base">
                                            <p:cTn id="234" dur="600" fill="hold"/>
                                            <p:tgtEl>
                                              <p:spTgt spid="42"/>
                                            </p:tgtEl>
                                            <p:attrNameLst>
                                              <p:attrName>ppt_y</p:attrName>
                                            </p:attrNameLst>
                                          </p:cBhvr>
                                          <p:tavLst>
                                            <p:tav tm="0">
                                              <p:val>
                                                <p:strVal val="1+#ppt_h/2"/>
                                              </p:val>
                                            </p:tav>
                                            <p:tav tm="100000">
                                              <p:val>
                                                <p:strVal val="#ppt_y"/>
                                              </p:val>
                                            </p:tav>
                                          </p:tavLst>
                                        </p:anim>
                                      </p:childTnLst>
                                    </p:cTn>
                                  </p:par>
                                  <p:par>
                                    <p:cTn id="235" presetID="10" presetClass="entr" presetSubtype="0" fill="hold" nodeType="withEffect">
                                      <p:stCondLst>
                                        <p:cond delay="1900"/>
                                      </p:stCondLst>
                                      <p:childTnLst>
                                        <p:set>
                                          <p:cBhvr>
                                            <p:cTn id="236" dur="1" fill="hold">
                                              <p:stCondLst>
                                                <p:cond delay="0"/>
                                              </p:stCondLst>
                                            </p:cTn>
                                            <p:tgtEl>
                                              <p:spTgt spid="37"/>
                                            </p:tgtEl>
                                            <p:attrNameLst>
                                              <p:attrName>style.visibility</p:attrName>
                                            </p:attrNameLst>
                                          </p:cBhvr>
                                          <p:to>
                                            <p:strVal val="visible"/>
                                          </p:to>
                                        </p:set>
                                        <p:animEffect transition="in" filter="fade">
                                          <p:cBhvr>
                                            <p:cTn id="2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41" grpId="0" animBg="1"/>
          <p:bldP spid="4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4505771" y="2185438"/>
            <a:ext cx="229847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r>
              <a:rPr lang="zh-CN" altLang="en-US" sz="4400" b="1" dirty="0">
                <a:solidFill>
                  <a:srgbClr val="EA5514"/>
                </a:solidFill>
                <a:latin typeface="微软雅黑" pitchFamily="34" charset="-122"/>
                <a:ea typeface="微软雅黑" pitchFamily="34" charset="-122"/>
                <a:cs typeface="宋体" pitchFamily="2" charset="-122"/>
              </a:rPr>
              <a:t>项目计划</a:t>
            </a:r>
            <a:endParaRPr lang="en-US" altLang="zh-CN" sz="4400" b="1" dirty="0">
              <a:solidFill>
                <a:srgbClr val="EA5514"/>
              </a:solidFill>
              <a:latin typeface="微软雅黑" pitchFamily="34" charset="-122"/>
              <a:ea typeface="微软雅黑" pitchFamily="34" charset="-122"/>
              <a:cs typeface="宋体" pitchFamily="2" charset="-122"/>
            </a:endParaRPr>
          </a:p>
        </p:txBody>
      </p:sp>
      <p:cxnSp>
        <p:nvCxnSpPr>
          <p:cNvPr id="3" name="直接连接符 2"/>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09369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
                                            </p:tgtEl>
                                            <p:attrNameLst>
                                              <p:attrName>style.visibility</p:attrName>
                                            </p:attrNameLst>
                                          </p:cBhvr>
                                          <p:to>
                                            <p:strVal val="visible"/>
                                          </p:to>
                                        </p:set>
                                        <p:animEffect transition="in" filter="wipe(left)">
                                          <p:cBhvr>
                                            <p:cTn id="2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
                                            </p:tgtEl>
                                            <p:attrNameLst>
                                              <p:attrName>style.visibility</p:attrName>
                                            </p:attrNameLst>
                                          </p:cBhvr>
                                          <p:to>
                                            <p:strVal val="visible"/>
                                          </p:to>
                                        </p:set>
                                        <p:animEffect transition="in" filter="wipe(left)">
                                          <p:cBhvr>
                                            <p:cTn id="2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339752" y="327350"/>
            <a:ext cx="561662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是否提交了需求项目计划？是否采用了模版？是否合适？</a:t>
            </a:r>
          </a:p>
        </p:txBody>
      </p:sp>
      <p:grpSp>
        <p:nvGrpSpPr>
          <p:cNvPr id="4" name="组合 3">
            <a:extLst>
              <a:ext uri="{FF2B5EF4-FFF2-40B4-BE49-F238E27FC236}">
                <a16:creationId xmlns:a16="http://schemas.microsoft.com/office/drawing/2014/main" id="{FC4AF9A9-AE66-49F0-8662-E3643E4ED499}"/>
              </a:ext>
            </a:extLst>
          </p:cNvPr>
          <p:cNvGrpSpPr/>
          <p:nvPr/>
        </p:nvGrpSpPr>
        <p:grpSpPr>
          <a:xfrm>
            <a:off x="683568" y="1355757"/>
            <a:ext cx="2782382" cy="3391669"/>
            <a:chOff x="565482" y="1130796"/>
            <a:chExt cx="2782382" cy="3391669"/>
          </a:xfrm>
        </p:grpSpPr>
        <p:pic>
          <p:nvPicPr>
            <p:cNvPr id="11" name="图片 10">
              <a:extLst>
                <a:ext uri="{FF2B5EF4-FFF2-40B4-BE49-F238E27FC236}">
                  <a16:creationId xmlns:a16="http://schemas.microsoft.com/office/drawing/2014/main" id="{3F05BC9F-6E43-438A-B825-2D964DF3BE81}"/>
                </a:ext>
              </a:extLst>
            </p:cNvPr>
            <p:cNvPicPr>
              <a:picLocks noChangeAspect="1"/>
            </p:cNvPicPr>
            <p:nvPr/>
          </p:nvPicPr>
          <p:blipFill>
            <a:blip r:embed="rId2"/>
            <a:stretch>
              <a:fillRect/>
            </a:stretch>
          </p:blipFill>
          <p:spPr>
            <a:xfrm>
              <a:off x="683568" y="1130796"/>
              <a:ext cx="2554117" cy="3391669"/>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CB56BB9E-213F-49E9-A9B0-857B77072E1A}"/>
                </a:ext>
              </a:extLst>
            </p:cNvPr>
            <p:cNvSpPr/>
            <p:nvPr/>
          </p:nvSpPr>
          <p:spPr>
            <a:xfrm>
              <a:off x="565482" y="3147020"/>
              <a:ext cx="2782382" cy="246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8346A1EE-09FC-4822-A9A2-3E5AB4A49C87}"/>
              </a:ext>
            </a:extLst>
          </p:cNvPr>
          <p:cNvSpPr txBox="1"/>
          <p:nvPr/>
        </p:nvSpPr>
        <p:spPr>
          <a:xfrm>
            <a:off x="683568" y="810776"/>
            <a:ext cx="2573960" cy="338554"/>
          </a:xfrm>
          <a:prstGeom prst="rect">
            <a:avLst/>
          </a:prstGeom>
          <a:noFill/>
          <a:ln w="9525">
            <a:noFill/>
          </a:ln>
        </p:spPr>
        <p:txBody>
          <a:bodyPr wrap="square">
            <a:spAutoFit/>
          </a:bodyPr>
          <a:lstStyle/>
          <a:p>
            <a:pPr indent="266700"/>
            <a:r>
              <a:rPr lang="zh-CN" altLang="en-US" sz="16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需求项目计划及子计划</a:t>
            </a:r>
          </a:p>
        </p:txBody>
      </p:sp>
      <p:pic>
        <p:nvPicPr>
          <p:cNvPr id="15" name="图片 14">
            <a:extLst>
              <a:ext uri="{FF2B5EF4-FFF2-40B4-BE49-F238E27FC236}">
                <a16:creationId xmlns:a16="http://schemas.microsoft.com/office/drawing/2014/main" id="{CA546A06-B650-444C-A6ED-497BA46A908A}"/>
              </a:ext>
            </a:extLst>
          </p:cNvPr>
          <p:cNvPicPr>
            <a:picLocks noChangeAspect="1"/>
          </p:cNvPicPr>
          <p:nvPr/>
        </p:nvPicPr>
        <p:blipFill rotWithShape="1">
          <a:blip r:embed="rId3"/>
          <a:srcRect b="17279"/>
          <a:stretch/>
        </p:blipFill>
        <p:spPr>
          <a:xfrm>
            <a:off x="3923928" y="1706860"/>
            <a:ext cx="4752528" cy="2448131"/>
          </a:xfrm>
          <a:prstGeom prst="rect">
            <a:avLst/>
          </a:prstGeom>
        </p:spPr>
      </p:pic>
      <p:sp>
        <p:nvSpPr>
          <p:cNvPr id="16" name="矩形 15">
            <a:extLst>
              <a:ext uri="{FF2B5EF4-FFF2-40B4-BE49-F238E27FC236}">
                <a16:creationId xmlns:a16="http://schemas.microsoft.com/office/drawing/2014/main" id="{29814CE0-F807-4AA3-8BBB-C3515A26A1DD}"/>
              </a:ext>
            </a:extLst>
          </p:cNvPr>
          <p:cNvSpPr/>
          <p:nvPr/>
        </p:nvSpPr>
        <p:spPr>
          <a:xfrm>
            <a:off x="5741411" y="1145800"/>
            <a:ext cx="1368152" cy="338554"/>
          </a:xfrm>
          <a:prstGeom prst="rect">
            <a:avLst/>
          </a:prstGeom>
        </p:spPr>
        <p:txBody>
          <a:bodyPr wrap="square">
            <a:spAutoFit/>
          </a:bodyPr>
          <a:lstStyle/>
          <a:p>
            <a:pPr algn="dist"/>
            <a:r>
              <a:rPr lang="zh-CN" altLang="en-US" sz="1600"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更新状态</a:t>
            </a:r>
            <a:endParaRPr lang="zh-CN" altLang="en-US" sz="1600" dirty="0">
              <a:solidFill>
                <a:srgbClr val="EA5514"/>
              </a:solidFill>
            </a:endParaRPr>
          </a:p>
        </p:txBody>
      </p:sp>
    </p:spTree>
    <p:extLst>
      <p:ext uri="{BB962C8B-B14F-4D97-AF65-F5344CB8AC3E}">
        <p14:creationId xmlns:p14="http://schemas.microsoft.com/office/powerpoint/2010/main" val="651386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B5DCF78-D065-45C3-8D8C-DFF00FCF93FE}"/>
              </a:ext>
            </a:extLst>
          </p:cNvPr>
          <p:cNvGrpSpPr/>
          <p:nvPr/>
        </p:nvGrpSpPr>
        <p:grpSpPr>
          <a:xfrm>
            <a:off x="15398" y="2363576"/>
            <a:ext cx="9144000" cy="1296144"/>
            <a:chOff x="-4282523" y="2186464"/>
            <a:chExt cx="9144000" cy="2729894"/>
          </a:xfrm>
        </p:grpSpPr>
        <p:sp>
          <p:nvSpPr>
            <p:cNvPr id="27" name="Rectangle 2" descr="psb">
              <a:extLst>
                <a:ext uri="{FF2B5EF4-FFF2-40B4-BE49-F238E27FC236}">
                  <a16:creationId xmlns:a16="http://schemas.microsoft.com/office/drawing/2014/main" id="{31B6E6E4-F423-494B-B7C8-75F269FA57CF}"/>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3">
              <a:extLst>
                <a:ext uri="{FF2B5EF4-FFF2-40B4-BE49-F238E27FC236}">
                  <a16:creationId xmlns:a16="http://schemas.microsoft.com/office/drawing/2014/main" id="{2DA20DF3-F16E-44F8-853B-F0583F17244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4" name="文本框 13">
            <a:extLst>
              <a:ext uri="{FF2B5EF4-FFF2-40B4-BE49-F238E27FC236}">
                <a16:creationId xmlns:a16="http://schemas.microsoft.com/office/drawing/2014/main" id="{8346A1EE-09FC-4822-A9A2-3E5AB4A49C87}"/>
              </a:ext>
            </a:extLst>
          </p:cNvPr>
          <p:cNvSpPr txBox="1"/>
          <p:nvPr/>
        </p:nvSpPr>
        <p:spPr>
          <a:xfrm>
            <a:off x="3635896" y="825331"/>
            <a:ext cx="2573960" cy="338554"/>
          </a:xfrm>
          <a:prstGeom prst="rect">
            <a:avLst/>
          </a:prstGeom>
          <a:noFill/>
          <a:ln w="9525">
            <a:noFill/>
          </a:ln>
        </p:spPr>
        <p:txBody>
          <a:bodyPr wrap="square">
            <a:spAutoFit/>
          </a:bodyPr>
          <a:lstStyle/>
          <a:p>
            <a:pPr indent="266700"/>
            <a:r>
              <a:rPr lang="zh-CN" altLang="en-US" sz="16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采用模板</a:t>
            </a:r>
          </a:p>
        </p:txBody>
      </p:sp>
      <p:sp>
        <p:nvSpPr>
          <p:cNvPr id="16" name="矩形 15">
            <a:extLst>
              <a:ext uri="{FF2B5EF4-FFF2-40B4-BE49-F238E27FC236}">
                <a16:creationId xmlns:a16="http://schemas.microsoft.com/office/drawing/2014/main" id="{29814CE0-F807-4AA3-8BBB-C3515A26A1DD}"/>
              </a:ext>
            </a:extLst>
          </p:cNvPr>
          <p:cNvSpPr/>
          <p:nvPr/>
        </p:nvSpPr>
        <p:spPr>
          <a:xfrm>
            <a:off x="1744696" y="1392246"/>
            <a:ext cx="1075157" cy="307777"/>
          </a:xfrm>
          <a:prstGeom prst="rect">
            <a:avLst/>
          </a:prstGeom>
        </p:spPr>
        <p:txBody>
          <a:bodyPr wrap="square">
            <a:spAutoFit/>
          </a:bodyPr>
          <a:lstStyle/>
          <a:p>
            <a:pPr algn="dist"/>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GB2006</a:t>
            </a:r>
            <a:endParaRPr lang="zh-CN" altLang="en-US" sz="1400" dirty="0">
              <a:solidFill>
                <a:schemeClr val="tx1">
                  <a:lumMod val="75000"/>
                  <a:lumOff val="25000"/>
                </a:schemeClr>
              </a:solidFill>
            </a:endParaRPr>
          </a:p>
        </p:txBody>
      </p:sp>
      <p:pic>
        <p:nvPicPr>
          <p:cNvPr id="5" name="图片 4">
            <a:extLst>
              <a:ext uri="{FF2B5EF4-FFF2-40B4-BE49-F238E27FC236}">
                <a16:creationId xmlns:a16="http://schemas.microsoft.com/office/drawing/2014/main" id="{EC196B80-68F5-4985-BAB1-BAB8831BE777}"/>
              </a:ext>
            </a:extLst>
          </p:cNvPr>
          <p:cNvPicPr>
            <a:picLocks noChangeAspect="1"/>
          </p:cNvPicPr>
          <p:nvPr/>
        </p:nvPicPr>
        <p:blipFill rotWithShape="1">
          <a:blip r:embed="rId3"/>
          <a:srcRect r="18314"/>
          <a:stretch/>
        </p:blipFill>
        <p:spPr>
          <a:xfrm>
            <a:off x="441107" y="1908966"/>
            <a:ext cx="3881459" cy="231817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A79EE43-58EC-4A4F-AEF3-C526C07A665E}"/>
              </a:ext>
            </a:extLst>
          </p:cNvPr>
          <p:cNvPicPr>
            <a:picLocks noChangeAspect="1"/>
          </p:cNvPicPr>
          <p:nvPr/>
        </p:nvPicPr>
        <p:blipFill rotWithShape="1">
          <a:blip r:embed="rId4"/>
          <a:srcRect r="13852"/>
          <a:stretch/>
        </p:blipFill>
        <p:spPr>
          <a:xfrm>
            <a:off x="4802381" y="1896081"/>
            <a:ext cx="3787800" cy="2331059"/>
          </a:xfrm>
          <a:prstGeom prst="rect">
            <a:avLst/>
          </a:prstGeom>
          <a:ln>
            <a:noFill/>
          </a:ln>
          <a:effectLst>
            <a:outerShdw blurRad="292100" dist="139700" dir="2700000" algn="tl" rotWithShape="0">
              <a:srgbClr val="333333">
                <a:alpha val="65000"/>
              </a:srgbClr>
            </a:outerShdw>
          </a:effectLst>
        </p:spPr>
      </p:pic>
      <p:sp>
        <p:nvSpPr>
          <p:cNvPr id="19" name="矩形 18">
            <a:extLst>
              <a:ext uri="{FF2B5EF4-FFF2-40B4-BE49-F238E27FC236}">
                <a16:creationId xmlns:a16="http://schemas.microsoft.com/office/drawing/2014/main" id="{FBA4C321-B6F1-4813-AC54-737C65FF5076}"/>
              </a:ext>
            </a:extLst>
          </p:cNvPr>
          <p:cNvSpPr/>
          <p:nvPr/>
        </p:nvSpPr>
        <p:spPr>
          <a:xfrm>
            <a:off x="6209856" y="1412139"/>
            <a:ext cx="1075157" cy="307777"/>
          </a:xfrm>
          <a:prstGeom prst="rect">
            <a:avLst/>
          </a:prstGeom>
        </p:spPr>
        <p:txBody>
          <a:bodyPr wrap="square">
            <a:spAutoFit/>
          </a:bodyPr>
          <a:lstStyle/>
          <a:p>
            <a:pPr algn="dist"/>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Iso-9000</a:t>
            </a: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17148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4BCB8FF-FE02-42BB-B4C4-316C4796A90F}"/>
              </a:ext>
            </a:extLst>
          </p:cNvPr>
          <p:cNvGrpSpPr/>
          <p:nvPr/>
        </p:nvGrpSpPr>
        <p:grpSpPr>
          <a:xfrm>
            <a:off x="15398" y="1497488"/>
            <a:ext cx="9144000" cy="2729652"/>
            <a:chOff x="-4282523" y="2186464"/>
            <a:chExt cx="9144000" cy="2729894"/>
          </a:xfrm>
        </p:grpSpPr>
        <p:sp>
          <p:nvSpPr>
            <p:cNvPr id="17" name="Rectangle 2" descr="psb">
              <a:extLst>
                <a:ext uri="{FF2B5EF4-FFF2-40B4-BE49-F238E27FC236}">
                  <a16:creationId xmlns:a16="http://schemas.microsoft.com/office/drawing/2014/main" id="{081B454C-E671-44D2-AE6A-8E708695422B}"/>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
              <a:extLst>
                <a:ext uri="{FF2B5EF4-FFF2-40B4-BE49-F238E27FC236}">
                  <a16:creationId xmlns:a16="http://schemas.microsoft.com/office/drawing/2014/main" id="{EB2511A6-B645-448C-9265-C6B4BD1FA6F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267744" y="338497"/>
            <a:ext cx="5832648"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5. </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是否经常召开项目会议，并有会议记录？ 记录内容是否合理、有效、及时？</a:t>
            </a:r>
          </a:p>
        </p:txBody>
      </p:sp>
      <p:pic>
        <p:nvPicPr>
          <p:cNvPr id="3" name="图片 2">
            <a:extLst>
              <a:ext uri="{FF2B5EF4-FFF2-40B4-BE49-F238E27FC236}">
                <a16:creationId xmlns:a16="http://schemas.microsoft.com/office/drawing/2014/main" id="{6C52428A-0D5C-4305-803E-877B457BCD84}"/>
              </a:ext>
            </a:extLst>
          </p:cNvPr>
          <p:cNvPicPr>
            <a:picLocks noChangeAspect="1"/>
          </p:cNvPicPr>
          <p:nvPr/>
        </p:nvPicPr>
        <p:blipFill>
          <a:blip r:embed="rId3"/>
          <a:stretch>
            <a:fillRect/>
          </a:stretch>
        </p:blipFill>
        <p:spPr>
          <a:xfrm>
            <a:off x="764509" y="1180852"/>
            <a:ext cx="3329544" cy="343181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4F6D89DC-AA04-40E2-B591-BB01F142FBEE}"/>
              </a:ext>
            </a:extLst>
          </p:cNvPr>
          <p:cNvPicPr>
            <a:picLocks noChangeAspect="1"/>
          </p:cNvPicPr>
          <p:nvPr/>
        </p:nvPicPr>
        <p:blipFill>
          <a:blip r:embed="rId4"/>
          <a:stretch>
            <a:fillRect/>
          </a:stretch>
        </p:blipFill>
        <p:spPr>
          <a:xfrm>
            <a:off x="4626696" y="1205336"/>
            <a:ext cx="3686810" cy="57606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53F9A7B3-8EF5-45C6-9277-33281C7D42BF}"/>
              </a:ext>
            </a:extLst>
          </p:cNvPr>
          <p:cNvPicPr>
            <a:picLocks noChangeAspect="1"/>
          </p:cNvPicPr>
          <p:nvPr/>
        </p:nvPicPr>
        <p:blipFill>
          <a:blip r:embed="rId5"/>
          <a:stretch>
            <a:fillRect/>
          </a:stretch>
        </p:blipFill>
        <p:spPr>
          <a:xfrm>
            <a:off x="4637241" y="2577442"/>
            <a:ext cx="3640150" cy="2035227"/>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789B1CEA-7780-4D5D-86D0-009B0E1E20E3}"/>
              </a:ext>
            </a:extLst>
          </p:cNvPr>
          <p:cNvSpPr/>
          <p:nvPr/>
        </p:nvSpPr>
        <p:spPr>
          <a:xfrm>
            <a:off x="4602170" y="1904619"/>
            <a:ext cx="3640150" cy="523220"/>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会议及时、有效，且有相应录音</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图片记录，次数合理</a:t>
            </a:r>
          </a:p>
        </p:txBody>
      </p:sp>
      <p:sp>
        <p:nvSpPr>
          <p:cNvPr id="19" name="Rectangle 39">
            <a:extLst>
              <a:ext uri="{FF2B5EF4-FFF2-40B4-BE49-F238E27FC236}">
                <a16:creationId xmlns:a16="http://schemas.microsoft.com/office/drawing/2014/main" id="{6DE443E0-9EF3-4B19-92B1-22C04060CE0F}"/>
              </a:ext>
            </a:extLst>
          </p:cNvPr>
          <p:cNvSpPr>
            <a:spLocks noChangeArrowheads="1"/>
          </p:cNvSpPr>
          <p:nvPr/>
        </p:nvSpPr>
        <p:spPr bwMode="auto">
          <a:xfrm>
            <a:off x="4142810" y="784512"/>
            <a:ext cx="936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会议记录</a:t>
            </a:r>
            <a:endParaRPr lang="en-US" altLang="zh-CN" sz="16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4180258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267744" y="338497"/>
            <a:ext cx="633670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6.</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是否在各个里程碑都有内部的评审记录？是否有针对评审后的修改和完善？</a:t>
            </a:r>
          </a:p>
        </p:txBody>
      </p:sp>
      <p:grpSp>
        <p:nvGrpSpPr>
          <p:cNvPr id="9" name="组合 8">
            <a:extLst>
              <a:ext uri="{FF2B5EF4-FFF2-40B4-BE49-F238E27FC236}">
                <a16:creationId xmlns:a16="http://schemas.microsoft.com/office/drawing/2014/main" id="{82B394E0-F78B-4864-9EC7-DB658FBCB427}"/>
              </a:ext>
            </a:extLst>
          </p:cNvPr>
          <p:cNvGrpSpPr/>
          <p:nvPr/>
        </p:nvGrpSpPr>
        <p:grpSpPr>
          <a:xfrm>
            <a:off x="0" y="1778868"/>
            <a:ext cx="9178034" cy="1924498"/>
            <a:chOff x="-4282523" y="2186464"/>
            <a:chExt cx="9144000" cy="2729894"/>
          </a:xfrm>
        </p:grpSpPr>
        <p:sp>
          <p:nvSpPr>
            <p:cNvPr id="11" name="Rectangle 2" descr="psb">
              <a:extLst>
                <a:ext uri="{FF2B5EF4-FFF2-40B4-BE49-F238E27FC236}">
                  <a16:creationId xmlns:a16="http://schemas.microsoft.com/office/drawing/2014/main" id="{08B4637D-6DC4-4917-9A14-E54ED6D4687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011860E0-B2DF-44A5-A687-098D5F42AD92}"/>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pic>
        <p:nvPicPr>
          <p:cNvPr id="13" name="图片 12">
            <a:extLst>
              <a:ext uri="{FF2B5EF4-FFF2-40B4-BE49-F238E27FC236}">
                <a16:creationId xmlns:a16="http://schemas.microsoft.com/office/drawing/2014/main" id="{DF81BCAF-6F0C-4B07-880C-E4C287D974B8}"/>
              </a:ext>
            </a:extLst>
          </p:cNvPr>
          <p:cNvPicPr>
            <a:picLocks noChangeAspect="1"/>
          </p:cNvPicPr>
          <p:nvPr/>
        </p:nvPicPr>
        <p:blipFill>
          <a:blip r:embed="rId3"/>
          <a:stretch>
            <a:fillRect/>
          </a:stretch>
        </p:blipFill>
        <p:spPr>
          <a:xfrm>
            <a:off x="835633" y="1330067"/>
            <a:ext cx="7810461" cy="2822100"/>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062CD549-5297-4D2B-AE50-E0705491F2C7}"/>
              </a:ext>
            </a:extLst>
          </p:cNvPr>
          <p:cNvPicPr>
            <a:picLocks noChangeAspect="1"/>
          </p:cNvPicPr>
          <p:nvPr/>
        </p:nvPicPr>
        <p:blipFill>
          <a:blip r:embed="rId4"/>
          <a:stretch>
            <a:fillRect/>
          </a:stretch>
        </p:blipFill>
        <p:spPr>
          <a:xfrm>
            <a:off x="1619672" y="1202804"/>
            <a:ext cx="5781877" cy="3168352"/>
          </a:xfrm>
          <a:prstGeom prst="rect">
            <a:avLst/>
          </a:prstGeom>
          <a:ln>
            <a:noFill/>
          </a:ln>
          <a:effectLst>
            <a:outerShdw blurRad="292100" dist="139700" dir="2700000" algn="tl" rotWithShape="0">
              <a:srgbClr val="333333">
                <a:alpha val="65000"/>
              </a:srgbClr>
            </a:outerShdw>
          </a:effectLst>
        </p:spPr>
      </p:pic>
      <p:sp>
        <p:nvSpPr>
          <p:cNvPr id="15" name="Rectangle 39">
            <a:extLst>
              <a:ext uri="{FF2B5EF4-FFF2-40B4-BE49-F238E27FC236}">
                <a16:creationId xmlns:a16="http://schemas.microsoft.com/office/drawing/2014/main" id="{2B92F923-143D-4513-9CDA-F93B75C736B6}"/>
              </a:ext>
            </a:extLst>
          </p:cNvPr>
          <p:cNvSpPr>
            <a:spLocks noChangeArrowheads="1"/>
          </p:cNvSpPr>
          <p:nvPr/>
        </p:nvSpPr>
        <p:spPr bwMode="auto">
          <a:xfrm>
            <a:off x="4142810" y="784512"/>
            <a:ext cx="1437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里程碑评审</a:t>
            </a:r>
            <a:endParaRPr lang="en-US" altLang="zh-CN" sz="16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4172208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par>
                                <p:cTn id="43" presetID="42" presetClass="entr" presetSubtype="0"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nodeType="clickEffect">
                                  <p:stCondLst>
                                    <p:cond delay="900"/>
                                  </p:stCondLst>
                                  <p:childTnLst>
                                    <p:set>
                                      <p:cBhvr>
                                        <p:cTn id="51" dur="1" fill="hold">
                                          <p:stCondLst>
                                            <p:cond delay="0"/>
                                          </p:stCondLst>
                                        </p:cTn>
                                        <p:tgtEl>
                                          <p:spTgt spid="14"/>
                                        </p:tgtEl>
                                        <p:attrNameLst>
                                          <p:attrName>style.visibility</p:attrName>
                                        </p:attrNameLst>
                                      </p:cBhvr>
                                      <p:to>
                                        <p:strVal val="visible"/>
                                      </p:to>
                                    </p:set>
                                    <p:animEffect transition="in" filter="barn(outVertical)">
                                      <p:cBhvr>
                                        <p:cTn id="52" dur="500"/>
                                        <p:tgtEl>
                                          <p:spTgt spid="14"/>
                                        </p:tgtEl>
                                      </p:cBhvr>
                                    </p:animEffect>
                                  </p:childTnLst>
                                </p:cTn>
                              </p:par>
                              <p:par>
                                <p:cTn id="53" presetID="10" presetClass="exit" presetSubtype="0" fill="hold" nodeType="withEffect">
                                  <p:stCondLst>
                                    <p:cond delay="50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09E3314-2EBF-4F65-9A89-5C06706C764F}"/>
              </a:ext>
            </a:extLst>
          </p:cNvPr>
          <p:cNvGrpSpPr/>
          <p:nvPr/>
        </p:nvGrpSpPr>
        <p:grpSpPr>
          <a:xfrm>
            <a:off x="2478" y="2138908"/>
            <a:ext cx="9141522" cy="1564458"/>
            <a:chOff x="-4282523" y="2186464"/>
            <a:chExt cx="9144000" cy="2729894"/>
          </a:xfrm>
        </p:grpSpPr>
        <p:sp>
          <p:nvSpPr>
            <p:cNvPr id="13" name="Rectangle 2" descr="psb">
              <a:extLst>
                <a:ext uri="{FF2B5EF4-FFF2-40B4-BE49-F238E27FC236}">
                  <a16:creationId xmlns:a16="http://schemas.microsoft.com/office/drawing/2014/main" id="{1E56FDE3-8437-4120-B288-55F92F494F5A}"/>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14938A33-3401-4DB7-92CB-5C30910CCBB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267744" y="338497"/>
            <a:ext cx="4464496"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7.</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是否采用了配置管理工具进行文档的版本管理？效果如何？</a:t>
            </a:r>
          </a:p>
        </p:txBody>
      </p:sp>
      <p:sp>
        <p:nvSpPr>
          <p:cNvPr id="9" name="文本框 8">
            <a:extLst>
              <a:ext uri="{FF2B5EF4-FFF2-40B4-BE49-F238E27FC236}">
                <a16:creationId xmlns:a16="http://schemas.microsoft.com/office/drawing/2014/main" id="{A2EE027A-664A-4DEF-997F-1D11D7AC7BE3}"/>
              </a:ext>
            </a:extLst>
          </p:cNvPr>
          <p:cNvSpPr txBox="1"/>
          <p:nvPr/>
        </p:nvSpPr>
        <p:spPr>
          <a:xfrm>
            <a:off x="5791200" y="908473"/>
            <a:ext cx="3024336" cy="1167692"/>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我们通过</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git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进行版本管理，仓库为</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gitee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，分为受控仓库和非受控仓库。效果显著。团队合作效率显著提高，组员工作井然有序。</a:t>
            </a:r>
          </a:p>
        </p:txBody>
      </p:sp>
      <p:pic>
        <p:nvPicPr>
          <p:cNvPr id="3" name="图片 2">
            <a:extLst>
              <a:ext uri="{FF2B5EF4-FFF2-40B4-BE49-F238E27FC236}">
                <a16:creationId xmlns:a16="http://schemas.microsoft.com/office/drawing/2014/main" id="{91E64031-93CB-4B0E-B7CC-D9FD74EE413C}"/>
              </a:ext>
            </a:extLst>
          </p:cNvPr>
          <p:cNvPicPr>
            <a:picLocks noChangeAspect="1"/>
          </p:cNvPicPr>
          <p:nvPr/>
        </p:nvPicPr>
        <p:blipFill>
          <a:blip r:embed="rId3"/>
          <a:stretch>
            <a:fillRect/>
          </a:stretch>
        </p:blipFill>
        <p:spPr>
          <a:xfrm>
            <a:off x="396739" y="1304907"/>
            <a:ext cx="5182172" cy="3024336"/>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9EB1EFFF-4C60-4CE0-AA67-7E97BCD33D8B}"/>
              </a:ext>
            </a:extLst>
          </p:cNvPr>
          <p:cNvPicPr>
            <a:picLocks noChangeAspect="1"/>
          </p:cNvPicPr>
          <p:nvPr/>
        </p:nvPicPr>
        <p:blipFill rotWithShape="1">
          <a:blip r:embed="rId4"/>
          <a:srcRect b="21714"/>
          <a:stretch/>
        </p:blipFill>
        <p:spPr>
          <a:xfrm>
            <a:off x="6156176" y="2273144"/>
            <a:ext cx="2098768" cy="2061117"/>
          </a:xfrm>
          <a:prstGeom prst="rect">
            <a:avLst/>
          </a:prstGeom>
          <a:ln>
            <a:noFill/>
          </a:ln>
          <a:effectLst>
            <a:outerShdw blurRad="292100" dist="139700" dir="2700000" algn="tl" rotWithShape="0">
              <a:srgbClr val="333333">
                <a:alpha val="65000"/>
              </a:srgbClr>
            </a:outerShdw>
          </a:effectLst>
        </p:spPr>
      </p:pic>
      <p:sp>
        <p:nvSpPr>
          <p:cNvPr id="17" name="Rectangle 39">
            <a:extLst>
              <a:ext uri="{FF2B5EF4-FFF2-40B4-BE49-F238E27FC236}">
                <a16:creationId xmlns:a16="http://schemas.microsoft.com/office/drawing/2014/main" id="{3C61DBB4-32C5-4F70-87D4-35BA369C02A6}"/>
              </a:ext>
            </a:extLst>
          </p:cNvPr>
          <p:cNvSpPr>
            <a:spLocks noChangeArrowheads="1"/>
          </p:cNvSpPr>
          <p:nvPr/>
        </p:nvSpPr>
        <p:spPr bwMode="auto">
          <a:xfrm>
            <a:off x="4031940" y="789935"/>
            <a:ext cx="936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版本管理</a:t>
            </a:r>
            <a:endParaRPr lang="en-US" altLang="zh-CN" sz="16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1364399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AE32FDD3-9249-49E8-9D18-87DE570D4127}"/>
              </a:ext>
            </a:extLst>
          </p:cNvPr>
          <p:cNvGrpSpPr/>
          <p:nvPr/>
        </p:nvGrpSpPr>
        <p:grpSpPr>
          <a:xfrm>
            <a:off x="2478" y="2138908"/>
            <a:ext cx="9141522" cy="1564458"/>
            <a:chOff x="-4282523" y="2186464"/>
            <a:chExt cx="9144000" cy="2729894"/>
          </a:xfrm>
        </p:grpSpPr>
        <p:sp>
          <p:nvSpPr>
            <p:cNvPr id="19" name="Rectangle 2" descr="psb">
              <a:extLst>
                <a:ext uri="{FF2B5EF4-FFF2-40B4-BE49-F238E27FC236}">
                  <a16:creationId xmlns:a16="http://schemas.microsoft.com/office/drawing/2014/main" id="{88A0463F-FA9D-4902-8F2C-919D7305D351}"/>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3">
              <a:extLst>
                <a:ext uri="{FF2B5EF4-FFF2-40B4-BE49-F238E27FC236}">
                  <a16:creationId xmlns:a16="http://schemas.microsoft.com/office/drawing/2014/main" id="{3A2BE927-B019-45F1-9922-4B17ED92C8D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pic>
        <p:nvPicPr>
          <p:cNvPr id="6" name="图片 5">
            <a:extLst>
              <a:ext uri="{FF2B5EF4-FFF2-40B4-BE49-F238E27FC236}">
                <a16:creationId xmlns:a16="http://schemas.microsoft.com/office/drawing/2014/main" id="{83896C5B-0433-46AA-A91A-002256D55990}"/>
              </a:ext>
            </a:extLst>
          </p:cNvPr>
          <p:cNvPicPr>
            <a:picLocks noChangeAspect="1"/>
          </p:cNvPicPr>
          <p:nvPr/>
        </p:nvPicPr>
        <p:blipFill>
          <a:blip r:embed="rId3"/>
          <a:stretch>
            <a:fillRect/>
          </a:stretch>
        </p:blipFill>
        <p:spPr>
          <a:xfrm>
            <a:off x="683568" y="1610986"/>
            <a:ext cx="3953183" cy="2760655"/>
          </a:xfrm>
          <a:prstGeom prst="rect">
            <a:avLst/>
          </a:prstGeom>
          <a:ln>
            <a:noFill/>
          </a:ln>
          <a:effectLst>
            <a:outerShdw blurRad="292100" dist="139700" dir="2700000" algn="tl" rotWithShape="0">
              <a:srgbClr val="333333">
                <a:alpha val="65000"/>
              </a:srgbClr>
            </a:outerShdw>
          </a:effectLst>
        </p:spPr>
      </p:pic>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267744" y="338497"/>
            <a:ext cx="5960268"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8.</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是否及时根据项目的进展情况，进行相关文档的更新？并能追溯相关历史信息？</a:t>
            </a:r>
          </a:p>
        </p:txBody>
      </p:sp>
      <p:sp>
        <p:nvSpPr>
          <p:cNvPr id="9" name="文本框 8">
            <a:extLst>
              <a:ext uri="{FF2B5EF4-FFF2-40B4-BE49-F238E27FC236}">
                <a16:creationId xmlns:a16="http://schemas.microsoft.com/office/drawing/2014/main" id="{030600D9-F7EA-4A4B-AB90-E100E07B01D3}"/>
              </a:ext>
            </a:extLst>
          </p:cNvPr>
          <p:cNvSpPr txBox="1"/>
          <p:nvPr/>
        </p:nvSpPr>
        <p:spPr>
          <a:xfrm>
            <a:off x="1835696" y="1023767"/>
            <a:ext cx="1656184" cy="336695"/>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举例：</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SRS</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endParaRPr>
          </a:p>
        </p:txBody>
      </p:sp>
      <p:pic>
        <p:nvPicPr>
          <p:cNvPr id="8" name="图片 7">
            <a:extLst>
              <a:ext uri="{FF2B5EF4-FFF2-40B4-BE49-F238E27FC236}">
                <a16:creationId xmlns:a16="http://schemas.microsoft.com/office/drawing/2014/main" id="{4EBB40B9-CD26-4004-8A72-0D77EF61B0AC}"/>
              </a:ext>
            </a:extLst>
          </p:cNvPr>
          <p:cNvPicPr>
            <a:picLocks noChangeAspect="1"/>
          </p:cNvPicPr>
          <p:nvPr/>
        </p:nvPicPr>
        <p:blipFill>
          <a:blip r:embed="rId4"/>
          <a:stretch>
            <a:fillRect/>
          </a:stretch>
        </p:blipFill>
        <p:spPr>
          <a:xfrm>
            <a:off x="5247878" y="1164280"/>
            <a:ext cx="3223184" cy="3283713"/>
          </a:xfrm>
          <a:prstGeom prst="rect">
            <a:avLst/>
          </a:prstGeom>
          <a:ln>
            <a:noFill/>
          </a:ln>
          <a:effectLst>
            <a:outerShdw blurRad="292100" dist="139700" dir="2700000" algn="tl" rotWithShape="0">
              <a:srgbClr val="333333">
                <a:alpha val="65000"/>
              </a:srgbClr>
            </a:outerShdw>
          </a:effectLst>
        </p:spPr>
      </p:pic>
      <p:sp>
        <p:nvSpPr>
          <p:cNvPr id="27" name="文本框 26">
            <a:extLst>
              <a:ext uri="{FF2B5EF4-FFF2-40B4-BE49-F238E27FC236}">
                <a16:creationId xmlns:a16="http://schemas.microsoft.com/office/drawing/2014/main" id="{715A69B1-37B6-4B29-AA11-B9EC550764F3}"/>
              </a:ext>
            </a:extLst>
          </p:cNvPr>
          <p:cNvSpPr txBox="1"/>
          <p:nvPr/>
        </p:nvSpPr>
        <p:spPr>
          <a:xfrm>
            <a:off x="1835696" y="4535995"/>
            <a:ext cx="3024336" cy="336695"/>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更新记录</a:t>
            </a:r>
          </a:p>
        </p:txBody>
      </p:sp>
      <p:sp>
        <p:nvSpPr>
          <p:cNvPr id="28" name="文本框 27">
            <a:extLst>
              <a:ext uri="{FF2B5EF4-FFF2-40B4-BE49-F238E27FC236}">
                <a16:creationId xmlns:a16="http://schemas.microsoft.com/office/drawing/2014/main" id="{7274538B-318B-42D7-957B-8DB7502E2A18}"/>
              </a:ext>
            </a:extLst>
          </p:cNvPr>
          <p:cNvSpPr txBox="1"/>
          <p:nvPr/>
        </p:nvSpPr>
        <p:spPr>
          <a:xfrm>
            <a:off x="6283406" y="4527612"/>
            <a:ext cx="1152128" cy="336695"/>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历史追溯</a:t>
            </a:r>
          </a:p>
        </p:txBody>
      </p:sp>
    </p:spTree>
    <p:extLst>
      <p:ext uri="{BB962C8B-B14F-4D97-AF65-F5344CB8AC3E}">
        <p14:creationId xmlns:p14="http://schemas.microsoft.com/office/powerpoint/2010/main" val="2248509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DF7131C-B0B1-4B00-8E69-BC2EA561B6FD}"/>
              </a:ext>
            </a:extLst>
          </p:cNvPr>
          <p:cNvGrpSpPr/>
          <p:nvPr/>
        </p:nvGrpSpPr>
        <p:grpSpPr>
          <a:xfrm>
            <a:off x="2478" y="2138908"/>
            <a:ext cx="9141522" cy="1564458"/>
            <a:chOff x="-4282523" y="2186464"/>
            <a:chExt cx="9144000" cy="2729894"/>
          </a:xfrm>
        </p:grpSpPr>
        <p:sp>
          <p:nvSpPr>
            <p:cNvPr id="13" name="Rectangle 2" descr="psb">
              <a:extLst>
                <a:ext uri="{FF2B5EF4-FFF2-40B4-BE49-F238E27FC236}">
                  <a16:creationId xmlns:a16="http://schemas.microsoft.com/office/drawing/2014/main" id="{4A4FC3C1-A243-4AC7-8A37-2ABCD521591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3852C606-3DBE-4B60-936E-C7426BCC6D20}"/>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1957005" y="355701"/>
            <a:ext cx="6480720"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9.</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需求项目计划的</a:t>
            </a:r>
            <a:r>
              <a:rPr lang="en-US" altLang="zh-CN" sz="1200" b="1" dirty="0">
                <a:latin typeface="微软雅黑" panose="020B0503020204020204" pitchFamily="34" charset="-122"/>
                <a:ea typeface="微软雅黑" panose="020B0503020204020204" pitchFamily="34" charset="-122"/>
                <a:cs typeface="华文楷体" panose="02010600040101010101" charset="-122"/>
              </a:rPr>
              <a:t>WBS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结构是否合理？是否涵盖项目的</a:t>
            </a:r>
            <a:r>
              <a:rPr lang="en-US" altLang="zh-CN"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5</a:t>
            </a:r>
            <a:r>
              <a:rPr lang="zh-CN" altLang="en-US"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个阶段</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、需求工程的</a:t>
            </a:r>
            <a:r>
              <a:rPr lang="en-US" altLang="zh-CN"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2</a:t>
            </a:r>
            <a:r>
              <a:rPr lang="zh-CN" altLang="en-US"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个阶段</a:t>
            </a:r>
            <a:r>
              <a:rPr lang="zh-CN" altLang="en-US" sz="1200" b="1" dirty="0">
                <a:latin typeface="微软雅黑" panose="020B0503020204020204" pitchFamily="34" charset="-122"/>
                <a:ea typeface="微软雅黑" panose="020B0503020204020204" pitchFamily="34" charset="-122"/>
                <a:cs typeface="华文楷体" panose="02010600040101010101" charset="-122"/>
              </a:rPr>
              <a:t>？</a:t>
            </a:r>
          </a:p>
        </p:txBody>
      </p:sp>
      <p:sp>
        <p:nvSpPr>
          <p:cNvPr id="9" name="Rectangle 39">
            <a:extLst>
              <a:ext uri="{FF2B5EF4-FFF2-40B4-BE49-F238E27FC236}">
                <a16:creationId xmlns:a16="http://schemas.microsoft.com/office/drawing/2014/main" id="{97C0B528-1453-4A46-96E8-8901D2593313}"/>
              </a:ext>
            </a:extLst>
          </p:cNvPr>
          <p:cNvSpPr>
            <a:spLocks noChangeArrowheads="1"/>
          </p:cNvSpPr>
          <p:nvPr/>
        </p:nvSpPr>
        <p:spPr bwMode="auto">
          <a:xfrm>
            <a:off x="4142810" y="784512"/>
            <a:ext cx="936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WBS</a:t>
            </a:r>
            <a:r>
              <a:rPr lang="zh-CN" altLang="en-US" sz="1600" b="1" dirty="0">
                <a:solidFill>
                  <a:srgbClr val="EA5514"/>
                </a:solidFill>
                <a:latin typeface="微软雅黑" pitchFamily="34" charset="-122"/>
                <a:ea typeface="微软雅黑" pitchFamily="34" charset="-122"/>
                <a:cs typeface="宋体" pitchFamily="2" charset="-122"/>
              </a:rPr>
              <a:t>图</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11" name="图片 10">
            <a:extLst>
              <a:ext uri="{FF2B5EF4-FFF2-40B4-BE49-F238E27FC236}">
                <a16:creationId xmlns:a16="http://schemas.microsoft.com/office/drawing/2014/main" id="{F2FA80F3-899B-4F09-9BD2-D36790AEE155}"/>
              </a:ext>
            </a:extLst>
          </p:cNvPr>
          <p:cNvPicPr>
            <a:picLocks noChangeAspect="1"/>
          </p:cNvPicPr>
          <p:nvPr/>
        </p:nvPicPr>
        <p:blipFill>
          <a:blip r:embed="rId3"/>
          <a:stretch>
            <a:fillRect/>
          </a:stretch>
        </p:blipFill>
        <p:spPr>
          <a:xfrm>
            <a:off x="984630" y="1230527"/>
            <a:ext cx="7252465" cy="3590855"/>
          </a:xfrm>
          <a:prstGeom prst="rect">
            <a:avLst/>
          </a:prstGeom>
          <a:ln>
            <a:noFill/>
          </a:ln>
          <a:effectLst>
            <a:outerShdw blurRad="292100" dist="139700" dir="2700000" algn="tl" rotWithShape="0">
              <a:srgbClr val="333333">
                <a:alpha val="65000"/>
              </a:srgbClr>
            </a:outerShdw>
          </a:effectLst>
        </p:spPr>
      </p:pic>
      <p:cxnSp>
        <p:nvCxnSpPr>
          <p:cNvPr id="5" name="直接箭头连接符 4">
            <a:extLst>
              <a:ext uri="{FF2B5EF4-FFF2-40B4-BE49-F238E27FC236}">
                <a16:creationId xmlns:a16="http://schemas.microsoft.com/office/drawing/2014/main" id="{641F20F5-1513-4D60-94AF-7618AE1E8F81}"/>
              </a:ext>
            </a:extLst>
          </p:cNvPr>
          <p:cNvCxnSpPr/>
          <p:nvPr/>
        </p:nvCxnSpPr>
        <p:spPr>
          <a:xfrm flipH="1">
            <a:off x="1475656" y="1490836"/>
            <a:ext cx="481349" cy="5040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CD60F61A-EBCD-4BB0-8C65-39E263115062}"/>
              </a:ext>
            </a:extLst>
          </p:cNvPr>
          <p:cNvCxnSpPr/>
          <p:nvPr/>
        </p:nvCxnSpPr>
        <p:spPr>
          <a:xfrm flipH="1">
            <a:off x="2555776" y="1524718"/>
            <a:ext cx="481349" cy="5040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2E9B9085-A482-4311-A940-0F05D5FBE95F}"/>
              </a:ext>
            </a:extLst>
          </p:cNvPr>
          <p:cNvCxnSpPr/>
          <p:nvPr/>
        </p:nvCxnSpPr>
        <p:spPr>
          <a:xfrm flipH="1">
            <a:off x="4749628" y="1516876"/>
            <a:ext cx="481349" cy="5040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C1888F04-3E12-47E2-80C1-11CA08352844}"/>
              </a:ext>
            </a:extLst>
          </p:cNvPr>
          <p:cNvCxnSpPr/>
          <p:nvPr/>
        </p:nvCxnSpPr>
        <p:spPr>
          <a:xfrm flipH="1">
            <a:off x="6876256" y="1524718"/>
            <a:ext cx="481349" cy="5040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直接箭头连接符 26">
            <a:extLst>
              <a:ext uri="{FF2B5EF4-FFF2-40B4-BE49-F238E27FC236}">
                <a16:creationId xmlns:a16="http://schemas.microsoft.com/office/drawing/2014/main" id="{A66FA075-C120-47F0-AA3F-81B29619106C}"/>
              </a:ext>
            </a:extLst>
          </p:cNvPr>
          <p:cNvCxnSpPr/>
          <p:nvPr/>
        </p:nvCxnSpPr>
        <p:spPr>
          <a:xfrm flipH="1">
            <a:off x="7918695" y="1524718"/>
            <a:ext cx="481349" cy="5040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直接箭头连接符 27">
            <a:extLst>
              <a:ext uri="{FF2B5EF4-FFF2-40B4-BE49-F238E27FC236}">
                <a16:creationId xmlns:a16="http://schemas.microsoft.com/office/drawing/2014/main" id="{01F5BFD3-1B85-4AF7-84D0-5A59579E3819}"/>
              </a:ext>
            </a:extLst>
          </p:cNvPr>
          <p:cNvCxnSpPr>
            <a:cxnSpLocks/>
          </p:cNvCxnSpPr>
          <p:nvPr/>
        </p:nvCxnSpPr>
        <p:spPr>
          <a:xfrm flipH="1">
            <a:off x="3707904" y="2058871"/>
            <a:ext cx="207639" cy="256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直接箭头连接符 28">
            <a:extLst>
              <a:ext uri="{FF2B5EF4-FFF2-40B4-BE49-F238E27FC236}">
                <a16:creationId xmlns:a16="http://schemas.microsoft.com/office/drawing/2014/main" id="{E922280A-82E3-4AF1-8651-47B1AA97487A}"/>
              </a:ext>
            </a:extLst>
          </p:cNvPr>
          <p:cNvCxnSpPr>
            <a:cxnSpLocks/>
          </p:cNvCxnSpPr>
          <p:nvPr/>
        </p:nvCxnSpPr>
        <p:spPr>
          <a:xfrm flipH="1">
            <a:off x="5938234" y="2095203"/>
            <a:ext cx="168643" cy="2235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ECBD5CD2-2444-4932-AE53-4829B76CE826}"/>
              </a:ext>
            </a:extLst>
          </p:cNvPr>
          <p:cNvSpPr txBox="1"/>
          <p:nvPr/>
        </p:nvSpPr>
        <p:spPr>
          <a:xfrm>
            <a:off x="984630" y="1424496"/>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项目启动</a:t>
            </a:r>
          </a:p>
        </p:txBody>
      </p:sp>
      <p:sp>
        <p:nvSpPr>
          <p:cNvPr id="30" name="文本框 29">
            <a:extLst>
              <a:ext uri="{FF2B5EF4-FFF2-40B4-BE49-F238E27FC236}">
                <a16:creationId xmlns:a16="http://schemas.microsoft.com/office/drawing/2014/main" id="{ADA4B85E-46A1-4285-BB37-1A14FDD0670F}"/>
              </a:ext>
            </a:extLst>
          </p:cNvPr>
          <p:cNvSpPr txBox="1"/>
          <p:nvPr/>
        </p:nvSpPr>
        <p:spPr>
          <a:xfrm>
            <a:off x="2156581" y="1436079"/>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项目计划</a:t>
            </a:r>
          </a:p>
        </p:txBody>
      </p:sp>
      <p:sp>
        <p:nvSpPr>
          <p:cNvPr id="31" name="文本框 30">
            <a:extLst>
              <a:ext uri="{FF2B5EF4-FFF2-40B4-BE49-F238E27FC236}">
                <a16:creationId xmlns:a16="http://schemas.microsoft.com/office/drawing/2014/main" id="{4A8179F5-58BC-4DC8-9C96-5F9863B81D11}"/>
              </a:ext>
            </a:extLst>
          </p:cNvPr>
          <p:cNvSpPr txBox="1"/>
          <p:nvPr/>
        </p:nvSpPr>
        <p:spPr>
          <a:xfrm>
            <a:off x="5229411" y="1488862"/>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项目实施</a:t>
            </a:r>
          </a:p>
        </p:txBody>
      </p:sp>
      <p:sp>
        <p:nvSpPr>
          <p:cNvPr id="32" name="文本框 31">
            <a:extLst>
              <a:ext uri="{FF2B5EF4-FFF2-40B4-BE49-F238E27FC236}">
                <a16:creationId xmlns:a16="http://schemas.microsoft.com/office/drawing/2014/main" id="{49C4FD45-6681-420E-A5F8-96B7A5B2B0D2}"/>
              </a:ext>
            </a:extLst>
          </p:cNvPr>
          <p:cNvSpPr txBox="1"/>
          <p:nvPr/>
        </p:nvSpPr>
        <p:spPr>
          <a:xfrm>
            <a:off x="6338795" y="1483811"/>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项目控制</a:t>
            </a:r>
          </a:p>
        </p:txBody>
      </p:sp>
      <p:sp>
        <p:nvSpPr>
          <p:cNvPr id="33" name="文本框 32">
            <a:extLst>
              <a:ext uri="{FF2B5EF4-FFF2-40B4-BE49-F238E27FC236}">
                <a16:creationId xmlns:a16="http://schemas.microsoft.com/office/drawing/2014/main" id="{DFDA11F4-D0AC-48C3-AB52-0B29D12EBF30}"/>
              </a:ext>
            </a:extLst>
          </p:cNvPr>
          <p:cNvSpPr txBox="1"/>
          <p:nvPr/>
        </p:nvSpPr>
        <p:spPr>
          <a:xfrm>
            <a:off x="7477724" y="1444973"/>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项目收尾</a:t>
            </a:r>
          </a:p>
        </p:txBody>
      </p:sp>
      <p:sp>
        <p:nvSpPr>
          <p:cNvPr id="34" name="文本框 33">
            <a:extLst>
              <a:ext uri="{FF2B5EF4-FFF2-40B4-BE49-F238E27FC236}">
                <a16:creationId xmlns:a16="http://schemas.microsoft.com/office/drawing/2014/main" id="{22485FF5-16F2-43EC-ACEB-486353EBB8D3}"/>
              </a:ext>
            </a:extLst>
          </p:cNvPr>
          <p:cNvSpPr txBox="1"/>
          <p:nvPr/>
        </p:nvSpPr>
        <p:spPr>
          <a:xfrm>
            <a:off x="2923343" y="2053668"/>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需求开发</a:t>
            </a:r>
          </a:p>
        </p:txBody>
      </p:sp>
      <p:sp>
        <p:nvSpPr>
          <p:cNvPr id="35" name="文本框 34">
            <a:extLst>
              <a:ext uri="{FF2B5EF4-FFF2-40B4-BE49-F238E27FC236}">
                <a16:creationId xmlns:a16="http://schemas.microsoft.com/office/drawing/2014/main" id="{55E24374-D2CD-48FA-ACA6-C6098AB97CFD}"/>
              </a:ext>
            </a:extLst>
          </p:cNvPr>
          <p:cNvSpPr txBox="1"/>
          <p:nvPr/>
        </p:nvSpPr>
        <p:spPr>
          <a:xfrm>
            <a:off x="5233397" y="1960390"/>
            <a:ext cx="1656184" cy="276999"/>
          </a:xfrm>
          <a:prstGeom prst="rect">
            <a:avLst/>
          </a:prstGeom>
          <a:noFill/>
        </p:spPr>
        <p:txBody>
          <a:bodyPr wrap="square" rtlCol="0">
            <a:spAutoFit/>
          </a:bodyPr>
          <a:lstStyle/>
          <a:p>
            <a:r>
              <a:rPr lang="zh-CN" altLang="en-US" sz="1200" b="1" dirty="0">
                <a:solidFill>
                  <a:srgbClr val="EA5514"/>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3623774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1BCD0E66-DBD4-48F6-8200-DDA9FD5FA758}"/>
              </a:ext>
            </a:extLst>
          </p:cNvPr>
          <p:cNvGraphicFramePr>
            <a:graphicFrameLocks noGrp="1"/>
          </p:cNvGraphicFramePr>
          <p:nvPr>
            <p:extLst>
              <p:ext uri="{D42A27DB-BD31-4B8C-83A1-F6EECF244321}">
                <p14:modId xmlns:p14="http://schemas.microsoft.com/office/powerpoint/2010/main" val="2828664644"/>
              </p:ext>
            </p:extLst>
          </p:nvPr>
        </p:nvGraphicFramePr>
        <p:xfrm>
          <a:off x="683568" y="1203951"/>
          <a:ext cx="7632849" cy="3514356"/>
        </p:xfrm>
        <a:graphic>
          <a:graphicData uri="http://schemas.openxmlformats.org/drawingml/2006/table">
            <a:tbl>
              <a:tblPr firstRow="1" firstCol="1" bandRow="1">
                <a:tableStyleId>{68D230F3-CF80-4859-8CE7-A43EE81993B5}</a:tableStyleId>
              </a:tblPr>
              <a:tblGrid>
                <a:gridCol w="2360953">
                  <a:extLst>
                    <a:ext uri="{9D8B030D-6E8A-4147-A177-3AD203B41FA5}">
                      <a16:colId xmlns:a16="http://schemas.microsoft.com/office/drawing/2014/main" val="821566155"/>
                    </a:ext>
                  </a:extLst>
                </a:gridCol>
                <a:gridCol w="1582208">
                  <a:extLst>
                    <a:ext uri="{9D8B030D-6E8A-4147-A177-3AD203B41FA5}">
                      <a16:colId xmlns:a16="http://schemas.microsoft.com/office/drawing/2014/main" val="2931911498"/>
                    </a:ext>
                  </a:extLst>
                </a:gridCol>
                <a:gridCol w="2243782">
                  <a:extLst>
                    <a:ext uri="{9D8B030D-6E8A-4147-A177-3AD203B41FA5}">
                      <a16:colId xmlns:a16="http://schemas.microsoft.com/office/drawing/2014/main" val="705973548"/>
                    </a:ext>
                  </a:extLst>
                </a:gridCol>
                <a:gridCol w="1445906">
                  <a:extLst>
                    <a:ext uri="{9D8B030D-6E8A-4147-A177-3AD203B41FA5}">
                      <a16:colId xmlns:a16="http://schemas.microsoft.com/office/drawing/2014/main" val="3499702710"/>
                    </a:ext>
                  </a:extLst>
                </a:gridCol>
              </a:tblGrid>
              <a:tr h="308408">
                <a:tc>
                  <a:txBody>
                    <a:bodyPr/>
                    <a:lstStyle/>
                    <a:p>
                      <a:pPr indent="127000" algn="ctr">
                        <a:lnSpc>
                          <a:spcPct val="150000"/>
                        </a:lnSpc>
                        <a:spcBef>
                          <a:spcPts val="600"/>
                        </a:spcBef>
                        <a:spcAft>
                          <a:spcPts val="600"/>
                        </a:spcAft>
                      </a:pPr>
                      <a:r>
                        <a:rPr lang="en-US" sz="1000" kern="100" cap="all" dirty="0" err="1">
                          <a:effectLst/>
                          <a:latin typeface="微软雅黑" panose="020B0503020204020204" pitchFamily="34" charset="-122"/>
                          <a:ea typeface="微软雅黑" panose="020B0503020204020204" pitchFamily="34" charset="-122"/>
                        </a:rPr>
                        <a:t>任务</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cap="all">
                          <a:effectLst/>
                          <a:latin typeface="微软雅黑" panose="020B0503020204020204" pitchFamily="34" charset="-122"/>
                          <a:ea typeface="微软雅黑" panose="020B0503020204020204" pitchFamily="34" charset="-122"/>
                        </a:rPr>
                        <a:t>负责人</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cap="all">
                          <a:effectLst/>
                          <a:latin typeface="微软雅黑" panose="020B0503020204020204" pitchFamily="34" charset="-122"/>
                          <a:ea typeface="微软雅黑" panose="020B0503020204020204" pitchFamily="34" charset="-122"/>
                        </a:rPr>
                        <a:t>组内审核标准</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cap="all">
                          <a:effectLst/>
                          <a:latin typeface="微软雅黑" panose="020B0503020204020204" pitchFamily="34" charset="-122"/>
                          <a:ea typeface="微软雅黑" panose="020B0503020204020204" pitchFamily="34" charset="-122"/>
                        </a:rPr>
                        <a:t>组外审核标准</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944451519"/>
                  </a:ext>
                </a:extLst>
              </a:tr>
              <a:tr h="308408">
                <a:tc>
                  <a:txBody>
                    <a:bodyPr/>
                    <a:lstStyle/>
                    <a:p>
                      <a:pPr indent="127000" algn="ctr">
                        <a:lnSpc>
                          <a:spcPct val="150000"/>
                        </a:lnSpc>
                        <a:spcBef>
                          <a:spcPts val="600"/>
                        </a:spcBef>
                        <a:spcAft>
                          <a:spcPts val="600"/>
                        </a:spcAft>
                      </a:pPr>
                      <a:r>
                        <a:rPr lang="zh-CN" sz="1000" kern="100" dirty="0">
                          <a:effectLst/>
                          <a:latin typeface="微软雅黑" panose="020B0503020204020204" pitchFamily="34" charset="-122"/>
                          <a:ea typeface="微软雅黑" panose="020B0503020204020204" pitchFamily="34" charset="-122"/>
                        </a:rPr>
                        <a:t>配置管理说明文件；组员统一开发环境</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徐任</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2377983850"/>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GANTT-WBS</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牛旷野</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3536897861"/>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OBS-可行性分析</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zh-CN" altLang="en-US" sz="1000" kern="100" dirty="0">
                          <a:effectLst/>
                          <a:latin typeface="微软雅黑" panose="020B0503020204020204" pitchFamily="34" charset="-122"/>
                          <a:ea typeface="微软雅黑" panose="020B0503020204020204" pitchFamily="34" charset="-122"/>
                          <a:cs typeface="Times New Roman" panose="02020603050405020304" pitchFamily="18" charset="0"/>
                        </a:rPr>
                        <a:t>朱邦杰</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通过组内评审会议</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4019684436"/>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需求开发计划</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刘哲</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通过组内评审会议</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2183934173"/>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愿景和范围</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朱邦杰</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376979169"/>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用例</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童峻涛</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3412907261"/>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需求规格说明</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zh-CN" altLang="en-US" sz="1000" kern="100" dirty="0">
                          <a:effectLst/>
                          <a:latin typeface="微软雅黑" panose="020B0503020204020204" pitchFamily="34" charset="-122"/>
                          <a:ea typeface="微软雅黑" panose="020B0503020204020204" pitchFamily="34" charset="-122"/>
                          <a:cs typeface="Times New Roman" panose="02020603050405020304" pitchFamily="18" charset="0"/>
                        </a:rPr>
                        <a:t>童峻涛</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通过组内评审会议</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1039030906"/>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需求变更</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徐任</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4207013803"/>
                  </a:ext>
                </a:extLst>
              </a:tr>
              <a:tr h="308408">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界面原型</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刘哲</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通过组内评审会议</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通过课堂评审</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1741693998"/>
                  </a:ext>
                </a:extLst>
              </a:tr>
              <a:tr h="308408">
                <a:tc>
                  <a:txBody>
                    <a:bodyPr/>
                    <a:lstStyle/>
                    <a:p>
                      <a:pPr indent="127000" algn="ctr">
                        <a:lnSpc>
                          <a:spcPct val="150000"/>
                        </a:lnSpc>
                        <a:spcBef>
                          <a:spcPts val="600"/>
                        </a:spcBef>
                        <a:spcAft>
                          <a:spcPts val="600"/>
                        </a:spcAft>
                      </a:pPr>
                      <a:r>
                        <a:rPr lang="zh-CN" sz="1000" kern="100">
                          <a:effectLst/>
                          <a:latin typeface="微软雅黑" panose="020B0503020204020204" pitchFamily="34" charset="-122"/>
                          <a:ea typeface="微软雅黑" panose="020B0503020204020204" pitchFamily="34" charset="-122"/>
                        </a:rPr>
                        <a:t>界面原型的可运行版本</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刘哲</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a:effectLst/>
                          <a:latin typeface="微软雅黑" panose="020B0503020204020204" pitchFamily="34" charset="-122"/>
                          <a:ea typeface="微软雅黑" panose="020B0503020204020204" pitchFamily="34" charset="-122"/>
                        </a:rPr>
                        <a:t>通过组内评审会议</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tc>
                  <a:txBody>
                    <a:bodyPr/>
                    <a:lstStyle/>
                    <a:p>
                      <a:pPr indent="127000" algn="ctr">
                        <a:lnSpc>
                          <a:spcPct val="150000"/>
                        </a:lnSpc>
                        <a:spcBef>
                          <a:spcPts val="600"/>
                        </a:spcBef>
                        <a:spcAft>
                          <a:spcPts val="600"/>
                        </a:spcAft>
                      </a:pPr>
                      <a:r>
                        <a:rPr lang="en-US" sz="1000" kern="100" dirty="0" err="1">
                          <a:effectLst/>
                          <a:latin typeface="微软雅黑" panose="020B0503020204020204" pitchFamily="34" charset="-122"/>
                          <a:ea typeface="微软雅黑" panose="020B0503020204020204" pitchFamily="34" charset="-122"/>
                        </a:rPr>
                        <a:t>通过课堂评审</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0615" marR="40615" marT="0" marB="0" anchor="ctr"/>
                </a:tc>
                <a:extLst>
                  <a:ext uri="{0D108BD9-81ED-4DB2-BD59-A6C34878D82A}">
                    <a16:rowId xmlns:a16="http://schemas.microsoft.com/office/drawing/2014/main" val="4233887676"/>
                  </a:ext>
                </a:extLst>
              </a:tr>
            </a:tbl>
          </a:graphicData>
        </a:graphic>
      </p:graphicFrame>
      <p:sp>
        <p:nvSpPr>
          <p:cNvPr id="5" name="矩形 4">
            <a:extLst>
              <a:ext uri="{FF2B5EF4-FFF2-40B4-BE49-F238E27FC236}">
                <a16:creationId xmlns:a16="http://schemas.microsoft.com/office/drawing/2014/main" id="{3E4AE974-49FC-4C13-98C1-999A61572CD7}"/>
              </a:ext>
            </a:extLst>
          </p:cNvPr>
          <p:cNvSpPr/>
          <p:nvPr/>
        </p:nvSpPr>
        <p:spPr>
          <a:xfrm>
            <a:off x="3995936" y="725057"/>
            <a:ext cx="1368152"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任务分配</a:t>
            </a:r>
            <a:endParaRPr lang="zh-CN" altLang="en-US" dirty="0">
              <a:solidFill>
                <a:srgbClr val="EA5514"/>
              </a:solidFill>
            </a:endParaRPr>
          </a:p>
        </p:txBody>
      </p:sp>
      <p:sp>
        <p:nvSpPr>
          <p:cNvPr id="6" name="Oval 6">
            <a:extLst>
              <a:ext uri="{FF2B5EF4-FFF2-40B4-BE49-F238E27FC236}">
                <a16:creationId xmlns:a16="http://schemas.microsoft.com/office/drawing/2014/main" id="{F53C0F2F-E2BD-4D37-A360-14C3C72CC311}"/>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 name="Oval 3">
            <a:extLst>
              <a:ext uri="{FF2B5EF4-FFF2-40B4-BE49-F238E27FC236}">
                <a16:creationId xmlns:a16="http://schemas.microsoft.com/office/drawing/2014/main" id="{57749FCF-C198-4709-BB28-380B0FFE7F65}"/>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8" name="Oval 4">
            <a:extLst>
              <a:ext uri="{FF2B5EF4-FFF2-40B4-BE49-F238E27FC236}">
                <a16:creationId xmlns:a16="http://schemas.microsoft.com/office/drawing/2014/main" id="{2ED96835-9C27-4320-A527-9455FAEFCF07}"/>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9" name="Oval 5">
            <a:extLst>
              <a:ext uri="{FF2B5EF4-FFF2-40B4-BE49-F238E27FC236}">
                <a16:creationId xmlns:a16="http://schemas.microsoft.com/office/drawing/2014/main" id="{33343C67-8752-4286-B705-8A1EF8E13277}"/>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1" name="Rectangle 39">
            <a:extLst>
              <a:ext uri="{FF2B5EF4-FFF2-40B4-BE49-F238E27FC236}">
                <a16:creationId xmlns:a16="http://schemas.microsoft.com/office/drawing/2014/main" id="{63725144-AAA5-4CFB-92AB-9B3A07EBEDE5}"/>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Rectangle 39">
            <a:extLst>
              <a:ext uri="{FF2B5EF4-FFF2-40B4-BE49-F238E27FC236}">
                <a16:creationId xmlns:a16="http://schemas.microsoft.com/office/drawing/2014/main" id="{CAA58B7F-E250-4BD3-AFB9-25608C9BF5F9}"/>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6" name="文本框 15">
            <a:extLst>
              <a:ext uri="{FF2B5EF4-FFF2-40B4-BE49-F238E27FC236}">
                <a16:creationId xmlns:a16="http://schemas.microsoft.com/office/drawing/2014/main" id="{1DF5A583-C292-4AC5-A25B-24C79F289055}"/>
              </a:ext>
            </a:extLst>
          </p:cNvPr>
          <p:cNvSpPr txBox="1"/>
          <p:nvPr/>
        </p:nvSpPr>
        <p:spPr>
          <a:xfrm>
            <a:off x="2267744" y="338497"/>
            <a:ext cx="5760640"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10.</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需求计划中是否明确的给每个组员分配了任务？分配是否合理？</a:t>
            </a:r>
          </a:p>
        </p:txBody>
      </p:sp>
    </p:spTree>
    <p:extLst>
      <p:ext uri="{BB962C8B-B14F-4D97-AF65-F5344CB8AC3E}">
        <p14:creationId xmlns:p14="http://schemas.microsoft.com/office/powerpoint/2010/main" val="196877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ppt_w</p:attrName>
                                        </p:attrNameLst>
                                      </p:cBhvr>
                                      <p:tavLst>
                                        <p:tav tm="0">
                                          <p:val>
                                            <p:fltVal val="0"/>
                                          </p:val>
                                        </p:tav>
                                        <p:tav tm="100000">
                                          <p:val>
                                            <p:strVal val="#ppt_w"/>
                                          </p:val>
                                        </p:tav>
                                      </p:tavLst>
                                    </p:anim>
                                    <p:anim calcmode="lin" valueType="num">
                                      <p:cBhvr>
                                        <p:cTn id="8" dur="300" fill="hold"/>
                                        <p:tgtEl>
                                          <p:spTgt spid="9"/>
                                        </p:tgtEl>
                                        <p:attrNameLst>
                                          <p:attrName>ppt_h</p:attrName>
                                        </p:attrNameLst>
                                      </p:cBhvr>
                                      <p:tavLst>
                                        <p:tav tm="0">
                                          <p:val>
                                            <p:fltVal val="0"/>
                                          </p:val>
                                        </p:tav>
                                        <p:tav tm="100000">
                                          <p:val>
                                            <p:strVal val="#ppt_h"/>
                                          </p:val>
                                        </p:tav>
                                      </p:tavLst>
                                    </p:anim>
                                    <p:animEffect transition="in" filter="fade">
                                      <p:cBhvr>
                                        <p:cTn id="9" dur="300"/>
                                        <p:tgtEl>
                                          <p:spTgt spid="9"/>
                                        </p:tgtEl>
                                      </p:cBhvr>
                                    </p:animEffect>
                                  </p:childTnLst>
                                </p:cTn>
                              </p:par>
                              <p:par>
                                <p:cTn id="10" presetID="6" presetClass="emph" presetSubtype="0" autoRev="1" fill="hold" grpId="1" nodeType="withEffect">
                                  <p:stCondLst>
                                    <p:cond delay="300"/>
                                  </p:stCondLst>
                                  <p:childTnLst>
                                    <p:animScale>
                                      <p:cBhvr>
                                        <p:cTn id="11" dur="150" fill="hold"/>
                                        <p:tgtEl>
                                          <p:spTgt spid="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600"/>
                                  </p:stCondLst>
                                  <p:childTnLst>
                                    <p:animScale>
                                      <p:cBhvr>
                                        <p:cTn id="18" dur="150" fill="hold"/>
                                        <p:tgtEl>
                                          <p:spTgt spid="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
                                        </p:tgtEl>
                                        <p:attrNameLst>
                                          <p:attrName>style.visibility</p:attrName>
                                        </p:attrNameLst>
                                      </p:cBhvr>
                                      <p:to>
                                        <p:strVal val="visible"/>
                                      </p:to>
                                    </p:set>
                                    <p:anim calcmode="lin" valueType="num">
                                      <p:cBhvr>
                                        <p:cTn id="21" dur="300" fill="hold"/>
                                        <p:tgtEl>
                                          <p:spTgt spid="7"/>
                                        </p:tgtEl>
                                        <p:attrNameLst>
                                          <p:attrName>ppt_w</p:attrName>
                                        </p:attrNameLst>
                                      </p:cBhvr>
                                      <p:tavLst>
                                        <p:tav tm="0">
                                          <p:val>
                                            <p:fltVal val="0"/>
                                          </p:val>
                                        </p:tav>
                                        <p:tav tm="100000">
                                          <p:val>
                                            <p:strVal val="#ppt_w"/>
                                          </p:val>
                                        </p:tav>
                                      </p:tavLst>
                                    </p:anim>
                                    <p:anim calcmode="lin" valueType="num">
                                      <p:cBhvr>
                                        <p:cTn id="22" dur="300" fill="hold"/>
                                        <p:tgtEl>
                                          <p:spTgt spid="7"/>
                                        </p:tgtEl>
                                        <p:attrNameLst>
                                          <p:attrName>ppt_h</p:attrName>
                                        </p:attrNameLst>
                                      </p:cBhvr>
                                      <p:tavLst>
                                        <p:tav tm="0">
                                          <p:val>
                                            <p:fltVal val="0"/>
                                          </p:val>
                                        </p:tav>
                                        <p:tav tm="100000">
                                          <p:val>
                                            <p:strVal val="#ppt_h"/>
                                          </p:val>
                                        </p:tav>
                                      </p:tavLst>
                                    </p:anim>
                                    <p:animEffect transition="in" filter="fade">
                                      <p:cBhvr>
                                        <p:cTn id="23" dur="300"/>
                                        <p:tgtEl>
                                          <p:spTgt spid="7"/>
                                        </p:tgtEl>
                                      </p:cBhvr>
                                    </p:animEffect>
                                  </p:childTnLst>
                                </p:cTn>
                              </p:par>
                              <p:par>
                                <p:cTn id="24" presetID="6" presetClass="emph" presetSubtype="0" autoRev="1" fill="hold" grpId="1" nodeType="withEffect">
                                  <p:stCondLst>
                                    <p:cond delay="900"/>
                                  </p:stCondLst>
                                  <p:childTnLst>
                                    <p:animScale>
                                      <p:cBhvr>
                                        <p:cTn id="25" dur="150" fill="hold"/>
                                        <p:tgtEl>
                                          <p:spTgt spid="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6"/>
                                        </p:tgtEl>
                                        <p:attrNameLst>
                                          <p:attrName>style.visibility</p:attrName>
                                        </p:attrNameLst>
                                      </p:cBhvr>
                                      <p:to>
                                        <p:strVal val="visible"/>
                                      </p:to>
                                    </p:set>
                                    <p:anim calcmode="lin" valueType="num">
                                      <p:cBhvr>
                                        <p:cTn id="28" dur="300" fill="hold"/>
                                        <p:tgtEl>
                                          <p:spTgt spid="6"/>
                                        </p:tgtEl>
                                        <p:attrNameLst>
                                          <p:attrName>ppt_w</p:attrName>
                                        </p:attrNameLst>
                                      </p:cBhvr>
                                      <p:tavLst>
                                        <p:tav tm="0">
                                          <p:val>
                                            <p:fltVal val="0"/>
                                          </p:val>
                                        </p:tav>
                                        <p:tav tm="100000">
                                          <p:val>
                                            <p:strVal val="#ppt_w"/>
                                          </p:val>
                                        </p:tav>
                                      </p:tavLst>
                                    </p:anim>
                                    <p:anim calcmode="lin" valueType="num">
                                      <p:cBhvr>
                                        <p:cTn id="29" dur="300" fill="hold"/>
                                        <p:tgtEl>
                                          <p:spTgt spid="6"/>
                                        </p:tgtEl>
                                        <p:attrNameLst>
                                          <p:attrName>ppt_h</p:attrName>
                                        </p:attrNameLst>
                                      </p:cBhvr>
                                      <p:tavLst>
                                        <p:tav tm="0">
                                          <p:val>
                                            <p:fltVal val="0"/>
                                          </p:val>
                                        </p:tav>
                                        <p:tav tm="100000">
                                          <p:val>
                                            <p:strVal val="#ppt_h"/>
                                          </p:val>
                                        </p:tav>
                                      </p:tavLst>
                                    </p:anim>
                                    <p:animEffect transition="in" filter="fade">
                                      <p:cBhvr>
                                        <p:cTn id="30" dur="300"/>
                                        <p:tgtEl>
                                          <p:spTgt spid="6"/>
                                        </p:tgtEl>
                                      </p:cBhvr>
                                    </p:animEffect>
                                  </p:childTnLst>
                                </p:cTn>
                              </p:par>
                              <p:par>
                                <p:cTn id="31" presetID="6" presetClass="emph" presetSubtype="0" autoRev="1" fill="hold" grpId="1" nodeType="withEffect">
                                  <p:stCondLst>
                                    <p:cond delay="1200"/>
                                  </p:stCondLst>
                                  <p:childTnLst>
                                    <p:animScale>
                                      <p:cBhvr>
                                        <p:cTn id="32" dur="150" fill="hold"/>
                                        <p:tgtEl>
                                          <p:spTgt spid="6"/>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 fill="hold"/>
                                        <p:tgtEl>
                                          <p:spTgt spid="12"/>
                                        </p:tgtEl>
                                        <p:attrNameLst>
                                          <p:attrName>ppt_w</p:attrName>
                                        </p:attrNameLst>
                                      </p:cBhvr>
                                      <p:tavLst>
                                        <p:tav tm="0">
                                          <p:val>
                                            <p:fltVal val="0"/>
                                          </p:val>
                                        </p:tav>
                                        <p:tav tm="100000">
                                          <p:val>
                                            <p:strVal val="#ppt_w"/>
                                          </p:val>
                                        </p:tav>
                                      </p:tavLst>
                                    </p:anim>
                                    <p:anim calcmode="lin" valueType="num">
                                      <p:cBhvr>
                                        <p:cTn id="39" dur="300" fill="hold"/>
                                        <p:tgtEl>
                                          <p:spTgt spid="12"/>
                                        </p:tgtEl>
                                        <p:attrNameLst>
                                          <p:attrName>ppt_h</p:attrName>
                                        </p:attrNameLst>
                                      </p:cBhvr>
                                      <p:tavLst>
                                        <p:tav tm="0">
                                          <p:val>
                                            <p:fltVal val="0"/>
                                          </p:val>
                                        </p:tav>
                                        <p:tav tm="100000">
                                          <p:val>
                                            <p:strVal val="#ppt_h"/>
                                          </p:val>
                                        </p:tav>
                                      </p:tavLst>
                                    </p:anim>
                                    <p:animEffect transition="in" filter="fade">
                                      <p:cBhvr>
                                        <p:cTn id="40" dur="300"/>
                                        <p:tgtEl>
                                          <p:spTgt spid="12"/>
                                        </p:tgtEl>
                                      </p:cBhvr>
                                    </p:animEffect>
                                  </p:childTnLst>
                                </p:cTn>
                              </p:par>
                              <p:par>
                                <p:cTn id="41" presetID="6" presetClass="emph" presetSubtype="0" autoRev="1" fill="hold" grpId="1" nodeType="withEffect">
                                  <p:stCondLst>
                                    <p:cond delay="800"/>
                                  </p:stCondLst>
                                  <p:childTnLst>
                                    <p:animScale>
                                      <p:cBhvr>
                                        <p:cTn id="42" dur="1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269356" y="-78185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8"/>
          <p:cNvSpPr>
            <a:spLocks noChangeArrowheads="1"/>
          </p:cNvSpPr>
          <p:nvPr/>
        </p:nvSpPr>
        <p:spPr bwMode="auto">
          <a:xfrm>
            <a:off x="407044" y="7381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10"/>
          <p:cNvSpPr>
            <a:spLocks noChangeArrowheads="1"/>
          </p:cNvSpPr>
          <p:nvPr/>
        </p:nvSpPr>
        <p:spPr bwMode="auto">
          <a:xfrm>
            <a:off x="-358131" y="74215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1"/>
          <p:cNvSpPr>
            <a:spLocks noChangeArrowheads="1"/>
          </p:cNvSpPr>
          <p:nvPr/>
        </p:nvSpPr>
        <p:spPr bwMode="auto">
          <a:xfrm>
            <a:off x="645169" y="18493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12"/>
          <p:cNvSpPr>
            <a:spLocks noChangeArrowheads="1"/>
          </p:cNvSpPr>
          <p:nvPr/>
        </p:nvSpPr>
        <p:spPr bwMode="auto">
          <a:xfrm>
            <a:off x="1162694" y="-95965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Oval 13"/>
          <p:cNvSpPr>
            <a:spLocks noChangeArrowheads="1"/>
          </p:cNvSpPr>
          <p:nvPr/>
        </p:nvSpPr>
        <p:spPr bwMode="auto">
          <a:xfrm>
            <a:off x="365769" y="669125"/>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Oval 14"/>
          <p:cNvSpPr>
            <a:spLocks noChangeArrowheads="1"/>
          </p:cNvSpPr>
          <p:nvPr/>
        </p:nvSpPr>
        <p:spPr bwMode="auto">
          <a:xfrm>
            <a:off x="1826269" y="1826413"/>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Oval 15"/>
          <p:cNvSpPr>
            <a:spLocks noChangeArrowheads="1"/>
          </p:cNvSpPr>
          <p:nvPr/>
        </p:nvSpPr>
        <p:spPr bwMode="auto">
          <a:xfrm>
            <a:off x="2216794" y="1104100"/>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Oval 16"/>
          <p:cNvSpPr>
            <a:spLocks noChangeArrowheads="1"/>
          </p:cNvSpPr>
          <p:nvPr/>
        </p:nvSpPr>
        <p:spPr bwMode="auto">
          <a:xfrm>
            <a:off x="1029344" y="241696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7"/>
          <p:cNvSpPr>
            <a:spLocks noChangeArrowheads="1"/>
          </p:cNvSpPr>
          <p:nvPr/>
        </p:nvSpPr>
        <p:spPr bwMode="auto">
          <a:xfrm>
            <a:off x="251469" y="284082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1537344" y="243283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9"/>
          <p:cNvSpPr>
            <a:spLocks noChangeArrowheads="1"/>
          </p:cNvSpPr>
          <p:nvPr/>
        </p:nvSpPr>
        <p:spPr bwMode="auto">
          <a:xfrm>
            <a:off x="781694" y="226773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499119" y="2439188"/>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304156" y="187086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22"/>
          <p:cNvSpPr>
            <a:spLocks noChangeArrowheads="1"/>
          </p:cNvSpPr>
          <p:nvPr/>
        </p:nvSpPr>
        <p:spPr bwMode="auto">
          <a:xfrm>
            <a:off x="-774056" y="1589875"/>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5"/>
          <p:cNvSpPr>
            <a:spLocks noChangeArrowheads="1"/>
          </p:cNvSpPr>
          <p:nvPr/>
        </p:nvSpPr>
        <p:spPr bwMode="auto">
          <a:xfrm>
            <a:off x="-88256" y="359330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6"/>
          <p:cNvSpPr>
            <a:spLocks noChangeArrowheads="1"/>
          </p:cNvSpPr>
          <p:nvPr/>
        </p:nvSpPr>
        <p:spPr bwMode="auto">
          <a:xfrm>
            <a:off x="-94606" y="4013988"/>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7"/>
          <p:cNvSpPr>
            <a:spLocks noChangeArrowheads="1"/>
          </p:cNvSpPr>
          <p:nvPr/>
        </p:nvSpPr>
        <p:spPr bwMode="auto">
          <a:xfrm>
            <a:off x="-120006" y="429021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8"/>
          <p:cNvSpPr>
            <a:spLocks noChangeArrowheads="1"/>
          </p:cNvSpPr>
          <p:nvPr/>
        </p:nvSpPr>
        <p:spPr bwMode="auto">
          <a:xfrm>
            <a:off x="-348606" y="469978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9"/>
          <p:cNvSpPr>
            <a:spLocks noChangeArrowheads="1"/>
          </p:cNvSpPr>
          <p:nvPr/>
        </p:nvSpPr>
        <p:spPr bwMode="auto">
          <a:xfrm>
            <a:off x="-484798" y="5036338"/>
            <a:ext cx="231447" cy="231447"/>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30"/>
          <p:cNvSpPr>
            <a:spLocks noChangeArrowheads="1"/>
          </p:cNvSpPr>
          <p:nvPr/>
        </p:nvSpPr>
        <p:spPr bwMode="auto">
          <a:xfrm>
            <a:off x="-154931" y="469978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31"/>
          <p:cNvSpPr>
            <a:spLocks noChangeArrowheads="1"/>
          </p:cNvSpPr>
          <p:nvPr/>
        </p:nvSpPr>
        <p:spPr bwMode="auto">
          <a:xfrm>
            <a:off x="-227956" y="4888700"/>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Oval 32"/>
          <p:cNvSpPr>
            <a:spLocks noChangeArrowheads="1"/>
          </p:cNvSpPr>
          <p:nvPr/>
        </p:nvSpPr>
        <p:spPr bwMode="auto">
          <a:xfrm>
            <a:off x="-332731" y="4366413"/>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3"/>
          <p:cNvSpPr>
            <a:spLocks noChangeArrowheads="1"/>
          </p:cNvSpPr>
          <p:nvPr/>
        </p:nvSpPr>
        <p:spPr bwMode="auto">
          <a:xfrm>
            <a:off x="-262881" y="168353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4"/>
          <p:cNvSpPr>
            <a:spLocks noChangeArrowheads="1"/>
          </p:cNvSpPr>
          <p:nvPr/>
        </p:nvSpPr>
        <p:spPr bwMode="auto">
          <a:xfrm>
            <a:off x="13344" y="357425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Oval 35"/>
          <p:cNvSpPr>
            <a:spLocks noChangeArrowheads="1"/>
          </p:cNvSpPr>
          <p:nvPr/>
        </p:nvSpPr>
        <p:spPr bwMode="auto">
          <a:xfrm>
            <a:off x="-472431" y="344090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36"/>
          <p:cNvSpPr>
            <a:spLocks noChangeArrowheads="1"/>
          </p:cNvSpPr>
          <p:nvPr/>
        </p:nvSpPr>
        <p:spPr bwMode="auto">
          <a:xfrm>
            <a:off x="-739131" y="375998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Oval 37"/>
          <p:cNvSpPr>
            <a:spLocks noChangeArrowheads="1"/>
          </p:cNvSpPr>
          <p:nvPr/>
        </p:nvSpPr>
        <p:spPr bwMode="auto">
          <a:xfrm>
            <a:off x="-1155056" y="2391563"/>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Rectangle 39"/>
          <p:cNvSpPr>
            <a:spLocks noChangeArrowheads="1"/>
          </p:cNvSpPr>
          <p:nvPr/>
        </p:nvSpPr>
        <p:spPr bwMode="auto">
          <a:xfrm>
            <a:off x="578551" y="1132675"/>
            <a:ext cx="137783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3600" b="1" dirty="0">
                <a:solidFill>
                  <a:srgbClr val="FFFFFF"/>
                </a:solidFill>
                <a:latin typeface="微软雅黑" panose="020B0503020204020204" pitchFamily="34" charset="-122"/>
                <a:ea typeface="微软雅黑" panose="020B0503020204020204" pitchFamily="34" charset="-122"/>
              </a:rPr>
              <a:t>目录</a:t>
            </a:r>
            <a:endParaRPr lang="en-US" altLang="zh-CN" sz="3600" b="1" dirty="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Oval 14">
            <a:extLst>
              <a:ext uri="{FF2B5EF4-FFF2-40B4-BE49-F238E27FC236}">
                <a16:creationId xmlns:a16="http://schemas.microsoft.com/office/drawing/2014/main" id="{1FD7D764-2875-4C00-9D8A-07D7B189E74C}"/>
              </a:ext>
            </a:extLst>
          </p:cNvPr>
          <p:cNvSpPr>
            <a:spLocks noChangeArrowheads="1"/>
          </p:cNvSpPr>
          <p:nvPr/>
        </p:nvSpPr>
        <p:spPr bwMode="auto">
          <a:xfrm>
            <a:off x="3096541" y="1836122"/>
            <a:ext cx="520573" cy="520573"/>
          </a:xfrm>
          <a:prstGeom prst="ellipse">
            <a:avLst/>
          </a:prstGeom>
          <a:solidFill>
            <a:srgbClr val="EA551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Rectangle 39">
            <a:extLst>
              <a:ext uri="{FF2B5EF4-FFF2-40B4-BE49-F238E27FC236}">
                <a16:creationId xmlns:a16="http://schemas.microsoft.com/office/drawing/2014/main" id="{36947122-F336-4C5A-AA6F-96616C83C8FE}"/>
              </a:ext>
            </a:extLst>
          </p:cNvPr>
          <p:cNvSpPr>
            <a:spLocks noChangeArrowheads="1"/>
          </p:cNvSpPr>
          <p:nvPr/>
        </p:nvSpPr>
        <p:spPr bwMode="auto">
          <a:xfrm>
            <a:off x="3096540" y="1921602"/>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FCFBF7"/>
                </a:solidFill>
                <a:latin typeface="Impact" panose="020B0806030902050204" pitchFamily="34" charset="0"/>
                <a:ea typeface="微软雅黑" panose="020B0503020204020204" pitchFamily="34" charset="-122"/>
              </a:rPr>
              <a:t>02</a:t>
            </a:r>
          </a:p>
        </p:txBody>
      </p:sp>
      <p:sp>
        <p:nvSpPr>
          <p:cNvPr id="54" name="Rectangle 39">
            <a:extLst>
              <a:ext uri="{FF2B5EF4-FFF2-40B4-BE49-F238E27FC236}">
                <a16:creationId xmlns:a16="http://schemas.microsoft.com/office/drawing/2014/main" id="{0D16E4AD-FF87-4D62-A472-D1B00F80C43B}"/>
              </a:ext>
            </a:extLst>
          </p:cNvPr>
          <p:cNvSpPr>
            <a:spLocks noChangeArrowheads="1"/>
          </p:cNvSpPr>
          <p:nvPr/>
        </p:nvSpPr>
        <p:spPr bwMode="auto">
          <a:xfrm>
            <a:off x="3861070" y="1896353"/>
            <a:ext cx="1565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400" b="1" dirty="0">
                <a:solidFill>
                  <a:srgbClr val="EA5514"/>
                </a:solidFill>
                <a:latin typeface="微软雅黑" pitchFamily="34" charset="-122"/>
                <a:ea typeface="微软雅黑" pitchFamily="34" charset="-122"/>
                <a:cs typeface="宋体" pitchFamily="2" charset="-122"/>
              </a:rPr>
              <a:t>项目计划</a:t>
            </a:r>
            <a:endParaRPr lang="en-US" altLang="zh-CN" sz="2400" b="1" dirty="0">
              <a:solidFill>
                <a:srgbClr val="EA5514"/>
              </a:solidFill>
              <a:latin typeface="微软雅黑" pitchFamily="34" charset="-122"/>
              <a:ea typeface="微软雅黑" pitchFamily="34" charset="-122"/>
              <a:cs typeface="宋体" pitchFamily="2" charset="-122"/>
            </a:endParaRPr>
          </a:p>
        </p:txBody>
      </p:sp>
      <p:sp>
        <p:nvSpPr>
          <p:cNvPr id="55" name="Oval 14">
            <a:extLst>
              <a:ext uri="{FF2B5EF4-FFF2-40B4-BE49-F238E27FC236}">
                <a16:creationId xmlns:a16="http://schemas.microsoft.com/office/drawing/2014/main" id="{DA0620F3-9998-4F44-AC91-20ED3D0A07D4}"/>
              </a:ext>
            </a:extLst>
          </p:cNvPr>
          <p:cNvSpPr>
            <a:spLocks noChangeArrowheads="1"/>
          </p:cNvSpPr>
          <p:nvPr/>
        </p:nvSpPr>
        <p:spPr bwMode="auto">
          <a:xfrm>
            <a:off x="3096540" y="2758370"/>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65" name="Rectangle 39">
            <a:extLst>
              <a:ext uri="{FF2B5EF4-FFF2-40B4-BE49-F238E27FC236}">
                <a16:creationId xmlns:a16="http://schemas.microsoft.com/office/drawing/2014/main" id="{0064B2EB-EB80-4902-838D-3B8FDADD1FED}"/>
              </a:ext>
            </a:extLst>
          </p:cNvPr>
          <p:cNvSpPr>
            <a:spLocks noChangeArrowheads="1"/>
          </p:cNvSpPr>
          <p:nvPr/>
        </p:nvSpPr>
        <p:spPr bwMode="auto">
          <a:xfrm>
            <a:off x="3096539" y="284385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03</a:t>
            </a:r>
          </a:p>
        </p:txBody>
      </p:sp>
      <p:sp>
        <p:nvSpPr>
          <p:cNvPr id="66" name="Rectangle 39">
            <a:extLst>
              <a:ext uri="{FF2B5EF4-FFF2-40B4-BE49-F238E27FC236}">
                <a16:creationId xmlns:a16="http://schemas.microsoft.com/office/drawing/2014/main" id="{2C9CCB79-DE2F-4AFF-9925-EBC28F631312}"/>
              </a:ext>
            </a:extLst>
          </p:cNvPr>
          <p:cNvSpPr>
            <a:spLocks noChangeArrowheads="1"/>
          </p:cNvSpPr>
          <p:nvPr/>
        </p:nvSpPr>
        <p:spPr bwMode="auto">
          <a:xfrm>
            <a:off x="3861070" y="2818601"/>
            <a:ext cx="1460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400" b="1" dirty="0">
                <a:solidFill>
                  <a:srgbClr val="EA5514"/>
                </a:solidFill>
                <a:latin typeface="微软雅黑" pitchFamily="34" charset="-122"/>
                <a:ea typeface="微软雅黑" pitchFamily="34" charset="-122"/>
              </a:rPr>
              <a:t>需求获取</a:t>
            </a:r>
            <a:endParaRPr lang="zh-CN" altLang="en-US" sz="1200" dirty="0">
              <a:solidFill>
                <a:schemeClr val="tx1">
                  <a:lumMod val="50000"/>
                  <a:lumOff val="50000"/>
                </a:schemeClr>
              </a:solidFill>
            </a:endParaRPr>
          </a:p>
        </p:txBody>
      </p:sp>
      <p:sp>
        <p:nvSpPr>
          <p:cNvPr id="118" name="Oval 14">
            <a:extLst>
              <a:ext uri="{FF2B5EF4-FFF2-40B4-BE49-F238E27FC236}">
                <a16:creationId xmlns:a16="http://schemas.microsoft.com/office/drawing/2014/main" id="{D0FCF892-FABF-4E60-A22B-48C08D58DB5F}"/>
              </a:ext>
            </a:extLst>
          </p:cNvPr>
          <p:cNvSpPr>
            <a:spLocks noChangeArrowheads="1"/>
          </p:cNvSpPr>
          <p:nvPr/>
        </p:nvSpPr>
        <p:spPr bwMode="auto">
          <a:xfrm>
            <a:off x="5838828" y="955245"/>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119" name="Rectangle 39">
            <a:extLst>
              <a:ext uri="{FF2B5EF4-FFF2-40B4-BE49-F238E27FC236}">
                <a16:creationId xmlns:a16="http://schemas.microsoft.com/office/drawing/2014/main" id="{B88FF27A-73D5-441B-9821-C33F97BEBA7E}"/>
              </a:ext>
            </a:extLst>
          </p:cNvPr>
          <p:cNvSpPr>
            <a:spLocks noChangeArrowheads="1"/>
          </p:cNvSpPr>
          <p:nvPr/>
        </p:nvSpPr>
        <p:spPr bwMode="auto">
          <a:xfrm>
            <a:off x="5838827" y="104072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05</a:t>
            </a:r>
          </a:p>
        </p:txBody>
      </p:sp>
      <p:sp>
        <p:nvSpPr>
          <p:cNvPr id="120" name="Rectangle 39">
            <a:extLst>
              <a:ext uri="{FF2B5EF4-FFF2-40B4-BE49-F238E27FC236}">
                <a16:creationId xmlns:a16="http://schemas.microsoft.com/office/drawing/2014/main" id="{E559B44C-B6B5-4442-A939-F22C02DA009E}"/>
              </a:ext>
            </a:extLst>
          </p:cNvPr>
          <p:cNvSpPr>
            <a:spLocks noChangeArrowheads="1"/>
          </p:cNvSpPr>
          <p:nvPr/>
        </p:nvSpPr>
        <p:spPr bwMode="auto">
          <a:xfrm>
            <a:off x="6603358" y="1015476"/>
            <a:ext cx="26785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400" b="1" dirty="0">
                <a:solidFill>
                  <a:srgbClr val="EA5514"/>
                </a:solidFill>
                <a:latin typeface="微软雅黑" pitchFamily="34" charset="-122"/>
                <a:ea typeface="微软雅黑" pitchFamily="34" charset="-122"/>
              </a:rPr>
              <a:t>需求变更</a:t>
            </a:r>
            <a:endParaRPr lang="zh-CN" altLang="en-US" sz="1200" dirty="0">
              <a:solidFill>
                <a:schemeClr val="tx1">
                  <a:lumMod val="50000"/>
                  <a:lumOff val="50000"/>
                </a:schemeClr>
              </a:solidFill>
            </a:endParaRPr>
          </a:p>
        </p:txBody>
      </p:sp>
      <p:sp>
        <p:nvSpPr>
          <p:cNvPr id="121" name="Oval 14">
            <a:extLst>
              <a:ext uri="{FF2B5EF4-FFF2-40B4-BE49-F238E27FC236}">
                <a16:creationId xmlns:a16="http://schemas.microsoft.com/office/drawing/2014/main" id="{16282D2D-DE5C-462C-98A5-EA727B849E92}"/>
              </a:ext>
            </a:extLst>
          </p:cNvPr>
          <p:cNvSpPr>
            <a:spLocks noChangeArrowheads="1"/>
          </p:cNvSpPr>
          <p:nvPr/>
        </p:nvSpPr>
        <p:spPr bwMode="auto">
          <a:xfrm>
            <a:off x="5859768" y="1799716"/>
            <a:ext cx="520573" cy="520573"/>
          </a:xfrm>
          <a:prstGeom prst="ellipse">
            <a:avLst/>
          </a:prstGeom>
          <a:solidFill>
            <a:srgbClr val="EA551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Rectangle 39">
            <a:extLst>
              <a:ext uri="{FF2B5EF4-FFF2-40B4-BE49-F238E27FC236}">
                <a16:creationId xmlns:a16="http://schemas.microsoft.com/office/drawing/2014/main" id="{5F93DBB0-D167-47D9-B507-E3AE8D826478}"/>
              </a:ext>
            </a:extLst>
          </p:cNvPr>
          <p:cNvSpPr>
            <a:spLocks noChangeArrowheads="1"/>
          </p:cNvSpPr>
          <p:nvPr/>
        </p:nvSpPr>
        <p:spPr bwMode="auto">
          <a:xfrm>
            <a:off x="5859767" y="1885196"/>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FCFBF7"/>
                </a:solidFill>
                <a:latin typeface="Impact" panose="020B0806030902050204" pitchFamily="34" charset="0"/>
                <a:ea typeface="微软雅黑" panose="020B0503020204020204" pitchFamily="34" charset="-122"/>
              </a:rPr>
              <a:t>06</a:t>
            </a:r>
          </a:p>
        </p:txBody>
      </p:sp>
      <p:sp>
        <p:nvSpPr>
          <p:cNvPr id="123" name="Rectangle 39">
            <a:extLst>
              <a:ext uri="{FF2B5EF4-FFF2-40B4-BE49-F238E27FC236}">
                <a16:creationId xmlns:a16="http://schemas.microsoft.com/office/drawing/2014/main" id="{7543BDE3-7E94-4707-9D9A-E8E8A97FDD7B}"/>
              </a:ext>
            </a:extLst>
          </p:cNvPr>
          <p:cNvSpPr>
            <a:spLocks noChangeArrowheads="1"/>
          </p:cNvSpPr>
          <p:nvPr/>
        </p:nvSpPr>
        <p:spPr bwMode="auto">
          <a:xfrm>
            <a:off x="6624298" y="1859947"/>
            <a:ext cx="1481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400" b="1" dirty="0">
                <a:solidFill>
                  <a:srgbClr val="EA5514"/>
                </a:solidFill>
                <a:latin typeface="微软雅黑" pitchFamily="34" charset="-122"/>
                <a:ea typeface="微软雅黑" pitchFamily="34" charset="-122"/>
                <a:cs typeface="宋体" pitchFamily="2" charset="-122"/>
              </a:rPr>
              <a:t>其他</a:t>
            </a:r>
            <a:endParaRPr lang="en-US" altLang="zh-CN" sz="2400" b="1" dirty="0">
              <a:solidFill>
                <a:srgbClr val="EA5514"/>
              </a:solidFill>
              <a:latin typeface="微软雅黑" pitchFamily="34" charset="-122"/>
              <a:ea typeface="微软雅黑" pitchFamily="34" charset="-122"/>
              <a:cs typeface="宋体" pitchFamily="2" charset="-122"/>
            </a:endParaRPr>
          </a:p>
        </p:txBody>
      </p:sp>
      <p:sp>
        <p:nvSpPr>
          <p:cNvPr id="62" name="Oval 14">
            <a:extLst>
              <a:ext uri="{FF2B5EF4-FFF2-40B4-BE49-F238E27FC236}">
                <a16:creationId xmlns:a16="http://schemas.microsoft.com/office/drawing/2014/main" id="{9C74E855-A8D2-4ED2-99DF-8B3A58736283}"/>
              </a:ext>
            </a:extLst>
          </p:cNvPr>
          <p:cNvSpPr>
            <a:spLocks noChangeArrowheads="1"/>
          </p:cNvSpPr>
          <p:nvPr/>
        </p:nvSpPr>
        <p:spPr bwMode="auto">
          <a:xfrm>
            <a:off x="5859768" y="2661725"/>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63" name="Rectangle 39">
            <a:extLst>
              <a:ext uri="{FF2B5EF4-FFF2-40B4-BE49-F238E27FC236}">
                <a16:creationId xmlns:a16="http://schemas.microsoft.com/office/drawing/2014/main" id="{6A9D8058-C28C-4442-9B41-141E4BC2EC84}"/>
              </a:ext>
            </a:extLst>
          </p:cNvPr>
          <p:cNvSpPr>
            <a:spLocks noChangeArrowheads="1"/>
          </p:cNvSpPr>
          <p:nvPr/>
        </p:nvSpPr>
        <p:spPr bwMode="auto">
          <a:xfrm>
            <a:off x="5859767" y="274720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07</a:t>
            </a:r>
          </a:p>
        </p:txBody>
      </p:sp>
      <p:sp>
        <p:nvSpPr>
          <p:cNvPr id="64" name="Rectangle 39">
            <a:extLst>
              <a:ext uri="{FF2B5EF4-FFF2-40B4-BE49-F238E27FC236}">
                <a16:creationId xmlns:a16="http://schemas.microsoft.com/office/drawing/2014/main" id="{90D39EEF-99BB-4819-8719-E4F3F0ED07E1}"/>
              </a:ext>
            </a:extLst>
          </p:cNvPr>
          <p:cNvSpPr>
            <a:spLocks noChangeArrowheads="1"/>
          </p:cNvSpPr>
          <p:nvPr/>
        </p:nvSpPr>
        <p:spPr bwMode="auto">
          <a:xfrm>
            <a:off x="6624298" y="2721956"/>
            <a:ext cx="12653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400" b="1" dirty="0">
                <a:solidFill>
                  <a:srgbClr val="EA5514"/>
                </a:solidFill>
                <a:latin typeface="微软雅黑" pitchFamily="34" charset="-122"/>
                <a:ea typeface="微软雅黑" pitchFamily="34" charset="-122"/>
              </a:rPr>
              <a:t>项目总结</a:t>
            </a:r>
            <a:endParaRPr lang="zh-CN" altLang="en-US" sz="1200" dirty="0">
              <a:solidFill>
                <a:schemeClr val="tx1">
                  <a:lumMod val="50000"/>
                  <a:lumOff val="50000"/>
                </a:schemeClr>
              </a:solidFill>
            </a:endParaRPr>
          </a:p>
        </p:txBody>
      </p:sp>
      <p:sp>
        <p:nvSpPr>
          <p:cNvPr id="61" name="Oval 14">
            <a:extLst>
              <a:ext uri="{FF2B5EF4-FFF2-40B4-BE49-F238E27FC236}">
                <a16:creationId xmlns:a16="http://schemas.microsoft.com/office/drawing/2014/main" id="{6DD42F9D-417C-4A44-8BBE-F7B5B1E4059B}"/>
              </a:ext>
            </a:extLst>
          </p:cNvPr>
          <p:cNvSpPr>
            <a:spLocks noChangeArrowheads="1"/>
          </p:cNvSpPr>
          <p:nvPr/>
        </p:nvSpPr>
        <p:spPr bwMode="auto">
          <a:xfrm>
            <a:off x="3068578" y="985033"/>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73" name="Rectangle 39">
            <a:extLst>
              <a:ext uri="{FF2B5EF4-FFF2-40B4-BE49-F238E27FC236}">
                <a16:creationId xmlns:a16="http://schemas.microsoft.com/office/drawing/2014/main" id="{44418CDC-0641-4AEB-A9EC-3D5C88A290F3}"/>
              </a:ext>
            </a:extLst>
          </p:cNvPr>
          <p:cNvSpPr>
            <a:spLocks noChangeArrowheads="1"/>
          </p:cNvSpPr>
          <p:nvPr/>
        </p:nvSpPr>
        <p:spPr bwMode="auto">
          <a:xfrm>
            <a:off x="3068577" y="1070513"/>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01</a:t>
            </a:r>
          </a:p>
        </p:txBody>
      </p:sp>
      <p:sp>
        <p:nvSpPr>
          <p:cNvPr id="74" name="Rectangle 39">
            <a:extLst>
              <a:ext uri="{FF2B5EF4-FFF2-40B4-BE49-F238E27FC236}">
                <a16:creationId xmlns:a16="http://schemas.microsoft.com/office/drawing/2014/main" id="{089EF613-C56D-4C98-82C8-F9D6099FB6CB}"/>
              </a:ext>
            </a:extLst>
          </p:cNvPr>
          <p:cNvSpPr>
            <a:spLocks noChangeArrowheads="1"/>
          </p:cNvSpPr>
          <p:nvPr/>
        </p:nvSpPr>
        <p:spPr bwMode="auto">
          <a:xfrm>
            <a:off x="3833108" y="1045264"/>
            <a:ext cx="1460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400" b="1" dirty="0">
                <a:solidFill>
                  <a:srgbClr val="EA5514"/>
                </a:solidFill>
                <a:latin typeface="微软雅黑" pitchFamily="34" charset="-122"/>
                <a:ea typeface="微软雅黑" pitchFamily="34" charset="-122"/>
              </a:rPr>
              <a:t>项目章程</a:t>
            </a:r>
            <a:endParaRPr lang="zh-CN" altLang="en-US" sz="1200" dirty="0">
              <a:solidFill>
                <a:schemeClr val="tx1">
                  <a:lumMod val="50000"/>
                  <a:lumOff val="50000"/>
                </a:schemeClr>
              </a:solidFill>
            </a:endParaRPr>
          </a:p>
        </p:txBody>
      </p:sp>
      <p:sp>
        <p:nvSpPr>
          <p:cNvPr id="75" name="Oval 14">
            <a:extLst>
              <a:ext uri="{FF2B5EF4-FFF2-40B4-BE49-F238E27FC236}">
                <a16:creationId xmlns:a16="http://schemas.microsoft.com/office/drawing/2014/main" id="{52B8BA36-60E8-4056-BF7B-B884E0A82E41}"/>
              </a:ext>
            </a:extLst>
          </p:cNvPr>
          <p:cNvSpPr>
            <a:spLocks noChangeArrowheads="1"/>
          </p:cNvSpPr>
          <p:nvPr/>
        </p:nvSpPr>
        <p:spPr bwMode="auto">
          <a:xfrm>
            <a:off x="3115818" y="3699757"/>
            <a:ext cx="520573" cy="520573"/>
          </a:xfrm>
          <a:prstGeom prst="ellipse">
            <a:avLst/>
          </a:prstGeom>
          <a:solidFill>
            <a:srgbClr val="EA551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39">
            <a:extLst>
              <a:ext uri="{FF2B5EF4-FFF2-40B4-BE49-F238E27FC236}">
                <a16:creationId xmlns:a16="http://schemas.microsoft.com/office/drawing/2014/main" id="{8FF59391-5F79-42C8-98D7-6BDE85DD9456}"/>
              </a:ext>
            </a:extLst>
          </p:cNvPr>
          <p:cNvSpPr>
            <a:spLocks noChangeArrowheads="1"/>
          </p:cNvSpPr>
          <p:nvPr/>
        </p:nvSpPr>
        <p:spPr bwMode="auto">
          <a:xfrm>
            <a:off x="3115817" y="3785237"/>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FCFBF7"/>
                </a:solidFill>
                <a:latin typeface="Impact" panose="020B0806030902050204" pitchFamily="34" charset="0"/>
                <a:ea typeface="微软雅黑" panose="020B0503020204020204" pitchFamily="34" charset="-122"/>
              </a:rPr>
              <a:t>04</a:t>
            </a:r>
          </a:p>
        </p:txBody>
      </p:sp>
      <p:sp>
        <p:nvSpPr>
          <p:cNvPr id="77" name="Rectangle 39">
            <a:extLst>
              <a:ext uri="{FF2B5EF4-FFF2-40B4-BE49-F238E27FC236}">
                <a16:creationId xmlns:a16="http://schemas.microsoft.com/office/drawing/2014/main" id="{DE447395-EC53-450B-A691-AB87299D85A5}"/>
              </a:ext>
            </a:extLst>
          </p:cNvPr>
          <p:cNvSpPr>
            <a:spLocks noChangeArrowheads="1"/>
          </p:cNvSpPr>
          <p:nvPr/>
        </p:nvSpPr>
        <p:spPr bwMode="auto">
          <a:xfrm>
            <a:off x="3880347" y="3759988"/>
            <a:ext cx="2499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400" b="1" dirty="0">
                <a:solidFill>
                  <a:srgbClr val="EA5514"/>
                </a:solidFill>
                <a:latin typeface="微软雅黑" pitchFamily="34" charset="-122"/>
                <a:ea typeface="微软雅黑" pitchFamily="34" charset="-122"/>
                <a:cs typeface="宋体" pitchFamily="2" charset="-122"/>
              </a:rPr>
              <a:t>软件需求规格说明</a:t>
            </a:r>
            <a:endParaRPr lang="en-US" altLang="zh-CN" sz="24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178059376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400"/>
                                      </p:stCondLst>
                                      <p:childTnLst>
                                        <p:set>
                                          <p:cBhvr>
                                            <p:cTn id="209" dur="1" fill="hold">
                                              <p:stCondLst>
                                                <p:cond delay="0"/>
                                              </p:stCondLst>
                                            </p:cTn>
                                            <p:tgtEl>
                                              <p:spTgt spid="52"/>
                                            </p:tgtEl>
                                            <p:attrNameLst>
                                              <p:attrName>style.visibility</p:attrName>
                                            </p:attrNameLst>
                                          </p:cBhvr>
                                          <p:to>
                                            <p:strVal val="visible"/>
                                          </p:to>
                                        </p:set>
                                        <p:anim calcmode="lin" valueType="num">
                                          <p:cBhvr>
                                            <p:cTn id="210" dur="300" fill="hold"/>
                                            <p:tgtEl>
                                              <p:spTgt spid="52"/>
                                            </p:tgtEl>
                                            <p:attrNameLst>
                                              <p:attrName>ppt_w</p:attrName>
                                            </p:attrNameLst>
                                          </p:cBhvr>
                                          <p:tavLst>
                                            <p:tav tm="0">
                                              <p:val>
                                                <p:fltVal val="0"/>
                                              </p:val>
                                            </p:tav>
                                            <p:tav tm="100000">
                                              <p:val>
                                                <p:strVal val="#ppt_w"/>
                                              </p:val>
                                            </p:tav>
                                          </p:tavLst>
                                        </p:anim>
                                        <p:anim calcmode="lin" valueType="num">
                                          <p:cBhvr>
                                            <p:cTn id="211" dur="300" fill="hold"/>
                                            <p:tgtEl>
                                              <p:spTgt spid="52"/>
                                            </p:tgtEl>
                                            <p:attrNameLst>
                                              <p:attrName>ppt_h</p:attrName>
                                            </p:attrNameLst>
                                          </p:cBhvr>
                                          <p:tavLst>
                                            <p:tav tm="0">
                                              <p:val>
                                                <p:fltVal val="0"/>
                                              </p:val>
                                            </p:tav>
                                            <p:tav tm="100000">
                                              <p:val>
                                                <p:strVal val="#ppt_h"/>
                                              </p:val>
                                            </p:tav>
                                          </p:tavLst>
                                        </p:anim>
                                        <p:animEffect transition="in" filter="fade">
                                          <p:cBhvr>
                                            <p:cTn id="212" dur="300"/>
                                            <p:tgtEl>
                                              <p:spTgt spid="52"/>
                                            </p:tgtEl>
                                          </p:cBhvr>
                                        </p:animEffect>
                                      </p:childTnLst>
                                    </p:cTn>
                                  </p:par>
                                  <p:par>
                                    <p:cTn id="213" presetID="6" presetClass="emph" presetSubtype="0" autoRev="1" fill="hold" grpId="1" nodeType="withEffect">
                                      <p:stCondLst>
                                        <p:cond delay="1700"/>
                                      </p:stCondLst>
                                      <p:childTnLst>
                                        <p:animScale>
                                          <p:cBhvr>
                                            <p:cTn id="214" dur="150" fill="hold"/>
                                            <p:tgtEl>
                                              <p:spTgt spid="52"/>
                                            </p:tgtEl>
                                          </p:cBhvr>
                                          <p:by x="110000" y="110000"/>
                                        </p:animScale>
                                      </p:childTnLst>
                                    </p:cTn>
                                  </p:par>
                                  <p:par>
                                    <p:cTn id="215" presetID="53" presetClass="entr" presetSubtype="16" fill="hold" grpId="0" nodeType="withEffect">
                                      <p:stCondLst>
                                        <p:cond delay="2000"/>
                                      </p:stCondLst>
                                      <p:childTnLst>
                                        <p:set>
                                          <p:cBhvr>
                                            <p:cTn id="216" dur="1" fill="hold">
                                              <p:stCondLst>
                                                <p:cond delay="0"/>
                                              </p:stCondLst>
                                            </p:cTn>
                                            <p:tgtEl>
                                              <p:spTgt spid="53"/>
                                            </p:tgtEl>
                                            <p:attrNameLst>
                                              <p:attrName>style.visibility</p:attrName>
                                            </p:attrNameLst>
                                          </p:cBhvr>
                                          <p:to>
                                            <p:strVal val="visible"/>
                                          </p:to>
                                        </p:set>
                                        <p:anim calcmode="lin" valueType="num">
                                          <p:cBhvr>
                                            <p:cTn id="217" dur="300" fill="hold"/>
                                            <p:tgtEl>
                                              <p:spTgt spid="53"/>
                                            </p:tgtEl>
                                            <p:attrNameLst>
                                              <p:attrName>ppt_w</p:attrName>
                                            </p:attrNameLst>
                                          </p:cBhvr>
                                          <p:tavLst>
                                            <p:tav tm="0">
                                              <p:val>
                                                <p:fltVal val="0"/>
                                              </p:val>
                                            </p:tav>
                                            <p:tav tm="100000">
                                              <p:val>
                                                <p:strVal val="#ppt_w"/>
                                              </p:val>
                                            </p:tav>
                                          </p:tavLst>
                                        </p:anim>
                                        <p:anim calcmode="lin" valueType="num">
                                          <p:cBhvr>
                                            <p:cTn id="218" dur="300" fill="hold"/>
                                            <p:tgtEl>
                                              <p:spTgt spid="53"/>
                                            </p:tgtEl>
                                            <p:attrNameLst>
                                              <p:attrName>ppt_h</p:attrName>
                                            </p:attrNameLst>
                                          </p:cBhvr>
                                          <p:tavLst>
                                            <p:tav tm="0">
                                              <p:val>
                                                <p:fltVal val="0"/>
                                              </p:val>
                                            </p:tav>
                                            <p:tav tm="100000">
                                              <p:val>
                                                <p:strVal val="#ppt_h"/>
                                              </p:val>
                                            </p:tav>
                                          </p:tavLst>
                                        </p:anim>
                                        <p:animEffect transition="in" filter="fade">
                                          <p:cBhvr>
                                            <p:cTn id="219" dur="300"/>
                                            <p:tgtEl>
                                              <p:spTgt spid="53"/>
                                            </p:tgtEl>
                                          </p:cBhvr>
                                        </p:animEffect>
                                      </p:childTnLst>
                                    </p:cTn>
                                  </p:par>
                                  <p:par>
                                    <p:cTn id="220" presetID="6" presetClass="emph" presetSubtype="0" autoRev="1" fill="hold" grpId="1" nodeType="withEffect">
                                      <p:stCondLst>
                                        <p:cond delay="2000"/>
                                      </p:stCondLst>
                                      <p:childTnLst>
                                        <p:animScale>
                                          <p:cBhvr>
                                            <p:cTn id="221" dur="150" fill="hold"/>
                                            <p:tgtEl>
                                              <p:spTgt spid="53"/>
                                            </p:tgtEl>
                                          </p:cBhvr>
                                          <p:by x="110000" y="110000"/>
                                        </p:animScale>
                                      </p:childTnLst>
                                    </p:cTn>
                                  </p:par>
                                  <p:par>
                                    <p:cTn id="222" presetID="2" presetClass="entr" presetSubtype="2" fill="hold" grpId="0" nodeType="withEffect" p14:presetBounceEnd="50000">
                                      <p:stCondLst>
                                        <p:cond delay="1800"/>
                                      </p:stCondLst>
                                      <p:childTnLst>
                                        <p:set>
                                          <p:cBhvr>
                                            <p:cTn id="223" dur="1" fill="hold">
                                              <p:stCondLst>
                                                <p:cond delay="0"/>
                                              </p:stCondLst>
                                            </p:cTn>
                                            <p:tgtEl>
                                              <p:spTgt spid="54"/>
                                            </p:tgtEl>
                                            <p:attrNameLst>
                                              <p:attrName>style.visibility</p:attrName>
                                            </p:attrNameLst>
                                          </p:cBhvr>
                                          <p:to>
                                            <p:strVal val="visible"/>
                                          </p:to>
                                        </p:set>
                                        <p:anim calcmode="lin" valueType="num" p14:bounceEnd="50000">
                                          <p:cBhvr additive="base">
                                            <p:cTn id="224" dur="500" fill="hold"/>
                                            <p:tgtEl>
                                              <p:spTgt spid="54"/>
                                            </p:tgtEl>
                                            <p:attrNameLst>
                                              <p:attrName>ppt_x</p:attrName>
                                            </p:attrNameLst>
                                          </p:cBhvr>
                                          <p:tavLst>
                                            <p:tav tm="0">
                                              <p:val>
                                                <p:strVal val="1+#ppt_w/2"/>
                                              </p:val>
                                            </p:tav>
                                            <p:tav tm="100000">
                                              <p:val>
                                                <p:strVal val="#ppt_x"/>
                                              </p:val>
                                            </p:tav>
                                          </p:tavLst>
                                        </p:anim>
                                        <p:anim calcmode="lin" valueType="num" p14:bounceEnd="50000">
                                          <p:cBhvr additive="base">
                                            <p:cTn id="225" dur="500" fill="hold"/>
                                            <p:tgtEl>
                                              <p:spTgt spid="54"/>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1500"/>
                                      </p:stCondLst>
                                      <p:childTnLst>
                                        <p:set>
                                          <p:cBhvr>
                                            <p:cTn id="227" dur="1" fill="hold">
                                              <p:stCondLst>
                                                <p:cond delay="0"/>
                                              </p:stCondLst>
                                            </p:cTn>
                                            <p:tgtEl>
                                              <p:spTgt spid="55"/>
                                            </p:tgtEl>
                                            <p:attrNameLst>
                                              <p:attrName>style.visibility</p:attrName>
                                            </p:attrNameLst>
                                          </p:cBhvr>
                                          <p:to>
                                            <p:strVal val="visible"/>
                                          </p:to>
                                        </p:set>
                                        <p:anim calcmode="lin" valueType="num">
                                          <p:cBhvr>
                                            <p:cTn id="228" dur="300" fill="hold"/>
                                            <p:tgtEl>
                                              <p:spTgt spid="55"/>
                                            </p:tgtEl>
                                            <p:attrNameLst>
                                              <p:attrName>ppt_w</p:attrName>
                                            </p:attrNameLst>
                                          </p:cBhvr>
                                          <p:tavLst>
                                            <p:tav tm="0">
                                              <p:val>
                                                <p:fltVal val="0"/>
                                              </p:val>
                                            </p:tav>
                                            <p:tav tm="100000">
                                              <p:val>
                                                <p:strVal val="#ppt_w"/>
                                              </p:val>
                                            </p:tav>
                                          </p:tavLst>
                                        </p:anim>
                                        <p:anim calcmode="lin" valueType="num">
                                          <p:cBhvr>
                                            <p:cTn id="229" dur="300" fill="hold"/>
                                            <p:tgtEl>
                                              <p:spTgt spid="55"/>
                                            </p:tgtEl>
                                            <p:attrNameLst>
                                              <p:attrName>ppt_h</p:attrName>
                                            </p:attrNameLst>
                                          </p:cBhvr>
                                          <p:tavLst>
                                            <p:tav tm="0">
                                              <p:val>
                                                <p:fltVal val="0"/>
                                              </p:val>
                                            </p:tav>
                                            <p:tav tm="100000">
                                              <p:val>
                                                <p:strVal val="#ppt_h"/>
                                              </p:val>
                                            </p:tav>
                                          </p:tavLst>
                                        </p:anim>
                                        <p:animEffect transition="in" filter="fade">
                                          <p:cBhvr>
                                            <p:cTn id="230" dur="300"/>
                                            <p:tgtEl>
                                              <p:spTgt spid="55"/>
                                            </p:tgtEl>
                                          </p:cBhvr>
                                        </p:animEffect>
                                      </p:childTnLst>
                                    </p:cTn>
                                  </p:par>
                                  <p:par>
                                    <p:cTn id="231" presetID="6" presetClass="emph" presetSubtype="0" autoRev="1" fill="hold" grpId="1" nodeType="withEffect">
                                      <p:stCondLst>
                                        <p:cond delay="1800"/>
                                      </p:stCondLst>
                                      <p:childTnLst>
                                        <p:animScale>
                                          <p:cBhvr>
                                            <p:cTn id="232" dur="150" fill="hold"/>
                                            <p:tgtEl>
                                              <p:spTgt spid="55"/>
                                            </p:tgtEl>
                                          </p:cBhvr>
                                          <p:by x="110000" y="110000"/>
                                        </p:animScale>
                                      </p:childTnLst>
                                    </p:cTn>
                                  </p:par>
                                  <p:par>
                                    <p:cTn id="233" presetID="53" presetClass="entr" presetSubtype="16" fill="hold" grpId="0" nodeType="withEffect">
                                      <p:stCondLst>
                                        <p:cond delay="2000"/>
                                      </p:stCondLst>
                                      <p:childTnLst>
                                        <p:set>
                                          <p:cBhvr>
                                            <p:cTn id="234" dur="1" fill="hold">
                                              <p:stCondLst>
                                                <p:cond delay="0"/>
                                              </p:stCondLst>
                                            </p:cTn>
                                            <p:tgtEl>
                                              <p:spTgt spid="65"/>
                                            </p:tgtEl>
                                            <p:attrNameLst>
                                              <p:attrName>style.visibility</p:attrName>
                                            </p:attrNameLst>
                                          </p:cBhvr>
                                          <p:to>
                                            <p:strVal val="visible"/>
                                          </p:to>
                                        </p:set>
                                        <p:anim calcmode="lin" valueType="num">
                                          <p:cBhvr>
                                            <p:cTn id="235" dur="200" fill="hold"/>
                                            <p:tgtEl>
                                              <p:spTgt spid="65"/>
                                            </p:tgtEl>
                                            <p:attrNameLst>
                                              <p:attrName>ppt_w</p:attrName>
                                            </p:attrNameLst>
                                          </p:cBhvr>
                                          <p:tavLst>
                                            <p:tav tm="0">
                                              <p:val>
                                                <p:fltVal val="0"/>
                                              </p:val>
                                            </p:tav>
                                            <p:tav tm="100000">
                                              <p:val>
                                                <p:strVal val="#ppt_w"/>
                                              </p:val>
                                            </p:tav>
                                          </p:tavLst>
                                        </p:anim>
                                        <p:anim calcmode="lin" valueType="num">
                                          <p:cBhvr>
                                            <p:cTn id="236" dur="200" fill="hold"/>
                                            <p:tgtEl>
                                              <p:spTgt spid="65"/>
                                            </p:tgtEl>
                                            <p:attrNameLst>
                                              <p:attrName>ppt_h</p:attrName>
                                            </p:attrNameLst>
                                          </p:cBhvr>
                                          <p:tavLst>
                                            <p:tav tm="0">
                                              <p:val>
                                                <p:fltVal val="0"/>
                                              </p:val>
                                            </p:tav>
                                            <p:tav tm="100000">
                                              <p:val>
                                                <p:strVal val="#ppt_h"/>
                                              </p:val>
                                            </p:tav>
                                          </p:tavLst>
                                        </p:anim>
                                        <p:animEffect transition="in" filter="fade">
                                          <p:cBhvr>
                                            <p:cTn id="237" dur="200"/>
                                            <p:tgtEl>
                                              <p:spTgt spid="65"/>
                                            </p:tgtEl>
                                          </p:cBhvr>
                                        </p:animEffect>
                                      </p:childTnLst>
                                    </p:cTn>
                                  </p:par>
                                  <p:par>
                                    <p:cTn id="238" presetID="6" presetClass="emph" presetSubtype="0" autoRev="1" fill="hold" grpId="1" nodeType="withEffect">
                                      <p:stCondLst>
                                        <p:cond delay="2100"/>
                                      </p:stCondLst>
                                      <p:childTnLst>
                                        <p:animScale>
                                          <p:cBhvr>
                                            <p:cTn id="239" dur="150" fill="hold"/>
                                            <p:tgtEl>
                                              <p:spTgt spid="65"/>
                                            </p:tgtEl>
                                          </p:cBhvr>
                                          <p:by x="110000" y="110000"/>
                                        </p:animScale>
                                      </p:childTnLst>
                                    </p:cTn>
                                  </p:par>
                                  <p:par>
                                    <p:cTn id="240" presetID="2" presetClass="entr" presetSubtype="2" fill="hold" grpId="0" nodeType="withEffect" p14:presetBounceEnd="50000">
                                      <p:stCondLst>
                                        <p:cond delay="1800"/>
                                      </p:stCondLst>
                                      <p:childTnLst>
                                        <p:set>
                                          <p:cBhvr>
                                            <p:cTn id="241" dur="1" fill="hold">
                                              <p:stCondLst>
                                                <p:cond delay="0"/>
                                              </p:stCondLst>
                                            </p:cTn>
                                            <p:tgtEl>
                                              <p:spTgt spid="66"/>
                                            </p:tgtEl>
                                            <p:attrNameLst>
                                              <p:attrName>style.visibility</p:attrName>
                                            </p:attrNameLst>
                                          </p:cBhvr>
                                          <p:to>
                                            <p:strVal val="visible"/>
                                          </p:to>
                                        </p:set>
                                        <p:anim calcmode="lin" valueType="num" p14:bounceEnd="50000">
                                          <p:cBhvr additive="base">
                                            <p:cTn id="242" dur="500" fill="hold"/>
                                            <p:tgtEl>
                                              <p:spTgt spid="66"/>
                                            </p:tgtEl>
                                            <p:attrNameLst>
                                              <p:attrName>ppt_x</p:attrName>
                                            </p:attrNameLst>
                                          </p:cBhvr>
                                          <p:tavLst>
                                            <p:tav tm="0">
                                              <p:val>
                                                <p:strVal val="1+#ppt_w/2"/>
                                              </p:val>
                                            </p:tav>
                                            <p:tav tm="100000">
                                              <p:val>
                                                <p:strVal val="#ppt_x"/>
                                              </p:val>
                                            </p:tav>
                                          </p:tavLst>
                                        </p:anim>
                                        <p:anim calcmode="lin" valueType="num" p14:bounceEnd="50000">
                                          <p:cBhvr additive="base">
                                            <p:cTn id="243" dur="500" fill="hold"/>
                                            <p:tgtEl>
                                              <p:spTgt spid="66"/>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1300"/>
                                      </p:stCondLst>
                                      <p:childTnLst>
                                        <p:set>
                                          <p:cBhvr>
                                            <p:cTn id="245" dur="1" fill="hold">
                                              <p:stCondLst>
                                                <p:cond delay="0"/>
                                              </p:stCondLst>
                                            </p:cTn>
                                            <p:tgtEl>
                                              <p:spTgt spid="118"/>
                                            </p:tgtEl>
                                            <p:attrNameLst>
                                              <p:attrName>style.visibility</p:attrName>
                                            </p:attrNameLst>
                                          </p:cBhvr>
                                          <p:to>
                                            <p:strVal val="visible"/>
                                          </p:to>
                                        </p:set>
                                        <p:anim calcmode="lin" valueType="num">
                                          <p:cBhvr>
                                            <p:cTn id="246" dur="300" fill="hold"/>
                                            <p:tgtEl>
                                              <p:spTgt spid="118"/>
                                            </p:tgtEl>
                                            <p:attrNameLst>
                                              <p:attrName>ppt_w</p:attrName>
                                            </p:attrNameLst>
                                          </p:cBhvr>
                                          <p:tavLst>
                                            <p:tav tm="0">
                                              <p:val>
                                                <p:fltVal val="0"/>
                                              </p:val>
                                            </p:tav>
                                            <p:tav tm="100000">
                                              <p:val>
                                                <p:strVal val="#ppt_w"/>
                                              </p:val>
                                            </p:tav>
                                          </p:tavLst>
                                        </p:anim>
                                        <p:anim calcmode="lin" valueType="num">
                                          <p:cBhvr>
                                            <p:cTn id="247" dur="300" fill="hold"/>
                                            <p:tgtEl>
                                              <p:spTgt spid="118"/>
                                            </p:tgtEl>
                                            <p:attrNameLst>
                                              <p:attrName>ppt_h</p:attrName>
                                            </p:attrNameLst>
                                          </p:cBhvr>
                                          <p:tavLst>
                                            <p:tav tm="0">
                                              <p:val>
                                                <p:fltVal val="0"/>
                                              </p:val>
                                            </p:tav>
                                            <p:tav tm="100000">
                                              <p:val>
                                                <p:strVal val="#ppt_h"/>
                                              </p:val>
                                            </p:tav>
                                          </p:tavLst>
                                        </p:anim>
                                        <p:animEffect transition="in" filter="fade">
                                          <p:cBhvr>
                                            <p:cTn id="248" dur="300"/>
                                            <p:tgtEl>
                                              <p:spTgt spid="118"/>
                                            </p:tgtEl>
                                          </p:cBhvr>
                                        </p:animEffect>
                                      </p:childTnLst>
                                    </p:cTn>
                                  </p:par>
                                  <p:par>
                                    <p:cTn id="249" presetID="6" presetClass="emph" presetSubtype="0" autoRev="1" fill="hold" grpId="1" nodeType="withEffect">
                                      <p:stCondLst>
                                        <p:cond delay="1700"/>
                                      </p:stCondLst>
                                      <p:childTnLst>
                                        <p:animScale>
                                          <p:cBhvr>
                                            <p:cTn id="250" dur="150" fill="hold"/>
                                            <p:tgtEl>
                                              <p:spTgt spid="118"/>
                                            </p:tgtEl>
                                          </p:cBhvr>
                                          <p:by x="110000" y="110000"/>
                                        </p:animScale>
                                      </p:childTnLst>
                                    </p:cTn>
                                  </p:par>
                                  <p:par>
                                    <p:cTn id="251" presetID="53" presetClass="entr" presetSubtype="16" fill="hold" grpId="0" nodeType="withEffect">
                                      <p:stCondLst>
                                        <p:cond delay="2000"/>
                                      </p:stCondLst>
                                      <p:childTnLst>
                                        <p:set>
                                          <p:cBhvr>
                                            <p:cTn id="252" dur="1" fill="hold">
                                              <p:stCondLst>
                                                <p:cond delay="0"/>
                                              </p:stCondLst>
                                            </p:cTn>
                                            <p:tgtEl>
                                              <p:spTgt spid="119"/>
                                            </p:tgtEl>
                                            <p:attrNameLst>
                                              <p:attrName>style.visibility</p:attrName>
                                            </p:attrNameLst>
                                          </p:cBhvr>
                                          <p:to>
                                            <p:strVal val="visible"/>
                                          </p:to>
                                        </p:set>
                                        <p:anim calcmode="lin" valueType="num">
                                          <p:cBhvr>
                                            <p:cTn id="253" dur="300" fill="hold"/>
                                            <p:tgtEl>
                                              <p:spTgt spid="119"/>
                                            </p:tgtEl>
                                            <p:attrNameLst>
                                              <p:attrName>ppt_w</p:attrName>
                                            </p:attrNameLst>
                                          </p:cBhvr>
                                          <p:tavLst>
                                            <p:tav tm="0">
                                              <p:val>
                                                <p:fltVal val="0"/>
                                              </p:val>
                                            </p:tav>
                                            <p:tav tm="100000">
                                              <p:val>
                                                <p:strVal val="#ppt_w"/>
                                              </p:val>
                                            </p:tav>
                                          </p:tavLst>
                                        </p:anim>
                                        <p:anim calcmode="lin" valueType="num">
                                          <p:cBhvr>
                                            <p:cTn id="254" dur="300" fill="hold"/>
                                            <p:tgtEl>
                                              <p:spTgt spid="119"/>
                                            </p:tgtEl>
                                            <p:attrNameLst>
                                              <p:attrName>ppt_h</p:attrName>
                                            </p:attrNameLst>
                                          </p:cBhvr>
                                          <p:tavLst>
                                            <p:tav tm="0">
                                              <p:val>
                                                <p:fltVal val="0"/>
                                              </p:val>
                                            </p:tav>
                                            <p:tav tm="100000">
                                              <p:val>
                                                <p:strVal val="#ppt_h"/>
                                              </p:val>
                                            </p:tav>
                                          </p:tavLst>
                                        </p:anim>
                                        <p:animEffect transition="in" filter="fade">
                                          <p:cBhvr>
                                            <p:cTn id="255" dur="300"/>
                                            <p:tgtEl>
                                              <p:spTgt spid="119"/>
                                            </p:tgtEl>
                                          </p:cBhvr>
                                        </p:animEffect>
                                      </p:childTnLst>
                                    </p:cTn>
                                  </p:par>
                                  <p:par>
                                    <p:cTn id="256" presetID="6" presetClass="emph" presetSubtype="0" autoRev="1" fill="hold" grpId="1" nodeType="withEffect">
                                      <p:stCondLst>
                                        <p:cond delay="2300"/>
                                      </p:stCondLst>
                                      <p:childTnLst>
                                        <p:animScale>
                                          <p:cBhvr>
                                            <p:cTn id="257" dur="150" fill="hold"/>
                                            <p:tgtEl>
                                              <p:spTgt spid="119"/>
                                            </p:tgtEl>
                                          </p:cBhvr>
                                          <p:by x="110000" y="110000"/>
                                        </p:animScale>
                                      </p:childTnLst>
                                    </p:cTn>
                                  </p:par>
                                  <p:par>
                                    <p:cTn id="258" presetID="2" presetClass="entr" presetSubtype="2" fill="hold" grpId="0" nodeType="withEffect" p14:presetBounceEnd="50000">
                                      <p:stCondLst>
                                        <p:cond delay="1700"/>
                                      </p:stCondLst>
                                      <p:childTnLst>
                                        <p:set>
                                          <p:cBhvr>
                                            <p:cTn id="259" dur="1" fill="hold">
                                              <p:stCondLst>
                                                <p:cond delay="0"/>
                                              </p:stCondLst>
                                            </p:cTn>
                                            <p:tgtEl>
                                              <p:spTgt spid="120"/>
                                            </p:tgtEl>
                                            <p:attrNameLst>
                                              <p:attrName>style.visibility</p:attrName>
                                            </p:attrNameLst>
                                          </p:cBhvr>
                                          <p:to>
                                            <p:strVal val="visible"/>
                                          </p:to>
                                        </p:set>
                                        <p:anim calcmode="lin" valueType="num" p14:bounceEnd="50000">
                                          <p:cBhvr additive="base">
                                            <p:cTn id="260" dur="500" fill="hold"/>
                                            <p:tgtEl>
                                              <p:spTgt spid="120"/>
                                            </p:tgtEl>
                                            <p:attrNameLst>
                                              <p:attrName>ppt_x</p:attrName>
                                            </p:attrNameLst>
                                          </p:cBhvr>
                                          <p:tavLst>
                                            <p:tav tm="0">
                                              <p:val>
                                                <p:strVal val="1+#ppt_w/2"/>
                                              </p:val>
                                            </p:tav>
                                            <p:tav tm="100000">
                                              <p:val>
                                                <p:strVal val="#ppt_x"/>
                                              </p:val>
                                            </p:tav>
                                          </p:tavLst>
                                        </p:anim>
                                        <p:anim calcmode="lin" valueType="num" p14:bounceEnd="50000">
                                          <p:cBhvr additive="base">
                                            <p:cTn id="261" dur="500" fill="hold"/>
                                            <p:tgtEl>
                                              <p:spTgt spid="120"/>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1400"/>
                                      </p:stCondLst>
                                      <p:childTnLst>
                                        <p:set>
                                          <p:cBhvr>
                                            <p:cTn id="263" dur="1" fill="hold">
                                              <p:stCondLst>
                                                <p:cond delay="0"/>
                                              </p:stCondLst>
                                            </p:cTn>
                                            <p:tgtEl>
                                              <p:spTgt spid="121"/>
                                            </p:tgtEl>
                                            <p:attrNameLst>
                                              <p:attrName>style.visibility</p:attrName>
                                            </p:attrNameLst>
                                          </p:cBhvr>
                                          <p:to>
                                            <p:strVal val="visible"/>
                                          </p:to>
                                        </p:set>
                                        <p:anim calcmode="lin" valueType="num">
                                          <p:cBhvr>
                                            <p:cTn id="264" dur="300" fill="hold"/>
                                            <p:tgtEl>
                                              <p:spTgt spid="121"/>
                                            </p:tgtEl>
                                            <p:attrNameLst>
                                              <p:attrName>ppt_w</p:attrName>
                                            </p:attrNameLst>
                                          </p:cBhvr>
                                          <p:tavLst>
                                            <p:tav tm="0">
                                              <p:val>
                                                <p:fltVal val="0"/>
                                              </p:val>
                                            </p:tav>
                                            <p:tav tm="100000">
                                              <p:val>
                                                <p:strVal val="#ppt_w"/>
                                              </p:val>
                                            </p:tav>
                                          </p:tavLst>
                                        </p:anim>
                                        <p:anim calcmode="lin" valueType="num">
                                          <p:cBhvr>
                                            <p:cTn id="265" dur="300" fill="hold"/>
                                            <p:tgtEl>
                                              <p:spTgt spid="121"/>
                                            </p:tgtEl>
                                            <p:attrNameLst>
                                              <p:attrName>ppt_h</p:attrName>
                                            </p:attrNameLst>
                                          </p:cBhvr>
                                          <p:tavLst>
                                            <p:tav tm="0">
                                              <p:val>
                                                <p:fltVal val="0"/>
                                              </p:val>
                                            </p:tav>
                                            <p:tav tm="100000">
                                              <p:val>
                                                <p:strVal val="#ppt_h"/>
                                              </p:val>
                                            </p:tav>
                                          </p:tavLst>
                                        </p:anim>
                                        <p:animEffect transition="in" filter="fade">
                                          <p:cBhvr>
                                            <p:cTn id="266" dur="300"/>
                                            <p:tgtEl>
                                              <p:spTgt spid="121"/>
                                            </p:tgtEl>
                                          </p:cBhvr>
                                        </p:animEffect>
                                      </p:childTnLst>
                                    </p:cTn>
                                  </p:par>
                                  <p:par>
                                    <p:cTn id="267" presetID="6" presetClass="emph" presetSubtype="0" autoRev="1" fill="hold" grpId="1" nodeType="withEffect">
                                      <p:stCondLst>
                                        <p:cond delay="1700"/>
                                      </p:stCondLst>
                                      <p:childTnLst>
                                        <p:animScale>
                                          <p:cBhvr>
                                            <p:cTn id="268" dur="150" fill="hold"/>
                                            <p:tgtEl>
                                              <p:spTgt spid="121"/>
                                            </p:tgtEl>
                                          </p:cBhvr>
                                          <p:by x="110000" y="110000"/>
                                        </p:animScale>
                                      </p:childTnLst>
                                    </p:cTn>
                                  </p:par>
                                  <p:par>
                                    <p:cTn id="269" presetID="53" presetClass="entr" presetSubtype="16" fill="hold" grpId="0" nodeType="withEffect">
                                      <p:stCondLst>
                                        <p:cond delay="2000"/>
                                      </p:stCondLst>
                                      <p:childTnLst>
                                        <p:set>
                                          <p:cBhvr>
                                            <p:cTn id="270" dur="1" fill="hold">
                                              <p:stCondLst>
                                                <p:cond delay="0"/>
                                              </p:stCondLst>
                                            </p:cTn>
                                            <p:tgtEl>
                                              <p:spTgt spid="122"/>
                                            </p:tgtEl>
                                            <p:attrNameLst>
                                              <p:attrName>style.visibility</p:attrName>
                                            </p:attrNameLst>
                                          </p:cBhvr>
                                          <p:to>
                                            <p:strVal val="visible"/>
                                          </p:to>
                                        </p:set>
                                        <p:anim calcmode="lin" valueType="num">
                                          <p:cBhvr>
                                            <p:cTn id="271" dur="300" fill="hold"/>
                                            <p:tgtEl>
                                              <p:spTgt spid="122"/>
                                            </p:tgtEl>
                                            <p:attrNameLst>
                                              <p:attrName>ppt_w</p:attrName>
                                            </p:attrNameLst>
                                          </p:cBhvr>
                                          <p:tavLst>
                                            <p:tav tm="0">
                                              <p:val>
                                                <p:fltVal val="0"/>
                                              </p:val>
                                            </p:tav>
                                            <p:tav tm="100000">
                                              <p:val>
                                                <p:strVal val="#ppt_w"/>
                                              </p:val>
                                            </p:tav>
                                          </p:tavLst>
                                        </p:anim>
                                        <p:anim calcmode="lin" valueType="num">
                                          <p:cBhvr>
                                            <p:cTn id="272" dur="300" fill="hold"/>
                                            <p:tgtEl>
                                              <p:spTgt spid="122"/>
                                            </p:tgtEl>
                                            <p:attrNameLst>
                                              <p:attrName>ppt_h</p:attrName>
                                            </p:attrNameLst>
                                          </p:cBhvr>
                                          <p:tavLst>
                                            <p:tav tm="0">
                                              <p:val>
                                                <p:fltVal val="0"/>
                                              </p:val>
                                            </p:tav>
                                            <p:tav tm="100000">
                                              <p:val>
                                                <p:strVal val="#ppt_h"/>
                                              </p:val>
                                            </p:tav>
                                          </p:tavLst>
                                        </p:anim>
                                        <p:animEffect transition="in" filter="fade">
                                          <p:cBhvr>
                                            <p:cTn id="273" dur="300"/>
                                            <p:tgtEl>
                                              <p:spTgt spid="122"/>
                                            </p:tgtEl>
                                          </p:cBhvr>
                                        </p:animEffect>
                                      </p:childTnLst>
                                    </p:cTn>
                                  </p:par>
                                  <p:par>
                                    <p:cTn id="274" presetID="6" presetClass="emph" presetSubtype="0" autoRev="1" fill="hold" grpId="1" nodeType="withEffect">
                                      <p:stCondLst>
                                        <p:cond delay="2200"/>
                                      </p:stCondLst>
                                      <p:childTnLst>
                                        <p:animScale>
                                          <p:cBhvr>
                                            <p:cTn id="275" dur="150" fill="hold"/>
                                            <p:tgtEl>
                                              <p:spTgt spid="122"/>
                                            </p:tgtEl>
                                          </p:cBhvr>
                                          <p:by x="110000" y="110000"/>
                                        </p:animScale>
                                      </p:childTnLst>
                                    </p:cTn>
                                  </p:par>
                                  <p:par>
                                    <p:cTn id="276" presetID="2" presetClass="entr" presetSubtype="2" fill="hold" grpId="0" nodeType="withEffect" p14:presetBounceEnd="50000">
                                      <p:stCondLst>
                                        <p:cond delay="1900"/>
                                      </p:stCondLst>
                                      <p:childTnLst>
                                        <p:set>
                                          <p:cBhvr>
                                            <p:cTn id="277" dur="1" fill="hold">
                                              <p:stCondLst>
                                                <p:cond delay="0"/>
                                              </p:stCondLst>
                                            </p:cTn>
                                            <p:tgtEl>
                                              <p:spTgt spid="123"/>
                                            </p:tgtEl>
                                            <p:attrNameLst>
                                              <p:attrName>style.visibility</p:attrName>
                                            </p:attrNameLst>
                                          </p:cBhvr>
                                          <p:to>
                                            <p:strVal val="visible"/>
                                          </p:to>
                                        </p:set>
                                        <p:anim calcmode="lin" valueType="num" p14:bounceEnd="50000">
                                          <p:cBhvr additive="base">
                                            <p:cTn id="278" dur="500" fill="hold"/>
                                            <p:tgtEl>
                                              <p:spTgt spid="123"/>
                                            </p:tgtEl>
                                            <p:attrNameLst>
                                              <p:attrName>ppt_x</p:attrName>
                                            </p:attrNameLst>
                                          </p:cBhvr>
                                          <p:tavLst>
                                            <p:tav tm="0">
                                              <p:val>
                                                <p:strVal val="1+#ppt_w/2"/>
                                              </p:val>
                                            </p:tav>
                                            <p:tav tm="100000">
                                              <p:val>
                                                <p:strVal val="#ppt_x"/>
                                              </p:val>
                                            </p:tav>
                                          </p:tavLst>
                                        </p:anim>
                                        <p:anim calcmode="lin" valueType="num" p14:bounceEnd="50000">
                                          <p:cBhvr additive="base">
                                            <p:cTn id="279" dur="500" fill="hold"/>
                                            <p:tgtEl>
                                              <p:spTgt spid="123"/>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1300"/>
                                      </p:stCondLst>
                                      <p:childTnLst>
                                        <p:set>
                                          <p:cBhvr>
                                            <p:cTn id="281" dur="1" fill="hold">
                                              <p:stCondLst>
                                                <p:cond delay="0"/>
                                              </p:stCondLst>
                                            </p:cTn>
                                            <p:tgtEl>
                                              <p:spTgt spid="62"/>
                                            </p:tgtEl>
                                            <p:attrNameLst>
                                              <p:attrName>style.visibility</p:attrName>
                                            </p:attrNameLst>
                                          </p:cBhvr>
                                          <p:to>
                                            <p:strVal val="visible"/>
                                          </p:to>
                                        </p:set>
                                        <p:anim calcmode="lin" valueType="num">
                                          <p:cBhvr>
                                            <p:cTn id="282" dur="300" fill="hold"/>
                                            <p:tgtEl>
                                              <p:spTgt spid="62"/>
                                            </p:tgtEl>
                                            <p:attrNameLst>
                                              <p:attrName>ppt_w</p:attrName>
                                            </p:attrNameLst>
                                          </p:cBhvr>
                                          <p:tavLst>
                                            <p:tav tm="0">
                                              <p:val>
                                                <p:fltVal val="0"/>
                                              </p:val>
                                            </p:tav>
                                            <p:tav tm="100000">
                                              <p:val>
                                                <p:strVal val="#ppt_w"/>
                                              </p:val>
                                            </p:tav>
                                          </p:tavLst>
                                        </p:anim>
                                        <p:anim calcmode="lin" valueType="num">
                                          <p:cBhvr>
                                            <p:cTn id="283" dur="300" fill="hold"/>
                                            <p:tgtEl>
                                              <p:spTgt spid="62"/>
                                            </p:tgtEl>
                                            <p:attrNameLst>
                                              <p:attrName>ppt_h</p:attrName>
                                            </p:attrNameLst>
                                          </p:cBhvr>
                                          <p:tavLst>
                                            <p:tav tm="0">
                                              <p:val>
                                                <p:fltVal val="0"/>
                                              </p:val>
                                            </p:tav>
                                            <p:tav tm="100000">
                                              <p:val>
                                                <p:strVal val="#ppt_h"/>
                                              </p:val>
                                            </p:tav>
                                          </p:tavLst>
                                        </p:anim>
                                        <p:animEffect transition="in" filter="fade">
                                          <p:cBhvr>
                                            <p:cTn id="284" dur="300"/>
                                            <p:tgtEl>
                                              <p:spTgt spid="62"/>
                                            </p:tgtEl>
                                          </p:cBhvr>
                                        </p:animEffect>
                                      </p:childTnLst>
                                    </p:cTn>
                                  </p:par>
                                  <p:par>
                                    <p:cTn id="285" presetID="6" presetClass="emph" presetSubtype="0" autoRev="1" fill="hold" grpId="1" nodeType="withEffect">
                                      <p:stCondLst>
                                        <p:cond delay="1700"/>
                                      </p:stCondLst>
                                      <p:childTnLst>
                                        <p:animScale>
                                          <p:cBhvr>
                                            <p:cTn id="286" dur="150" fill="hold"/>
                                            <p:tgtEl>
                                              <p:spTgt spid="62"/>
                                            </p:tgtEl>
                                          </p:cBhvr>
                                          <p:by x="110000" y="110000"/>
                                        </p:animScale>
                                      </p:childTnLst>
                                    </p:cTn>
                                  </p:par>
                                  <p:par>
                                    <p:cTn id="287" presetID="53" presetClass="entr" presetSubtype="16" fill="hold" grpId="0" nodeType="withEffect">
                                      <p:stCondLst>
                                        <p:cond delay="2000"/>
                                      </p:stCondLst>
                                      <p:childTnLst>
                                        <p:set>
                                          <p:cBhvr>
                                            <p:cTn id="288" dur="1" fill="hold">
                                              <p:stCondLst>
                                                <p:cond delay="0"/>
                                              </p:stCondLst>
                                            </p:cTn>
                                            <p:tgtEl>
                                              <p:spTgt spid="63"/>
                                            </p:tgtEl>
                                            <p:attrNameLst>
                                              <p:attrName>style.visibility</p:attrName>
                                            </p:attrNameLst>
                                          </p:cBhvr>
                                          <p:to>
                                            <p:strVal val="visible"/>
                                          </p:to>
                                        </p:set>
                                        <p:anim calcmode="lin" valueType="num">
                                          <p:cBhvr>
                                            <p:cTn id="289" dur="300" fill="hold"/>
                                            <p:tgtEl>
                                              <p:spTgt spid="63"/>
                                            </p:tgtEl>
                                            <p:attrNameLst>
                                              <p:attrName>ppt_w</p:attrName>
                                            </p:attrNameLst>
                                          </p:cBhvr>
                                          <p:tavLst>
                                            <p:tav tm="0">
                                              <p:val>
                                                <p:fltVal val="0"/>
                                              </p:val>
                                            </p:tav>
                                            <p:tav tm="100000">
                                              <p:val>
                                                <p:strVal val="#ppt_w"/>
                                              </p:val>
                                            </p:tav>
                                          </p:tavLst>
                                        </p:anim>
                                        <p:anim calcmode="lin" valueType="num">
                                          <p:cBhvr>
                                            <p:cTn id="290" dur="300" fill="hold"/>
                                            <p:tgtEl>
                                              <p:spTgt spid="63"/>
                                            </p:tgtEl>
                                            <p:attrNameLst>
                                              <p:attrName>ppt_h</p:attrName>
                                            </p:attrNameLst>
                                          </p:cBhvr>
                                          <p:tavLst>
                                            <p:tav tm="0">
                                              <p:val>
                                                <p:fltVal val="0"/>
                                              </p:val>
                                            </p:tav>
                                            <p:tav tm="100000">
                                              <p:val>
                                                <p:strVal val="#ppt_h"/>
                                              </p:val>
                                            </p:tav>
                                          </p:tavLst>
                                        </p:anim>
                                        <p:animEffect transition="in" filter="fade">
                                          <p:cBhvr>
                                            <p:cTn id="291" dur="300"/>
                                            <p:tgtEl>
                                              <p:spTgt spid="63"/>
                                            </p:tgtEl>
                                          </p:cBhvr>
                                        </p:animEffect>
                                      </p:childTnLst>
                                    </p:cTn>
                                  </p:par>
                                  <p:par>
                                    <p:cTn id="292" presetID="6" presetClass="emph" presetSubtype="0" autoRev="1" fill="hold" grpId="1" nodeType="withEffect">
                                      <p:stCondLst>
                                        <p:cond delay="2300"/>
                                      </p:stCondLst>
                                      <p:childTnLst>
                                        <p:animScale>
                                          <p:cBhvr>
                                            <p:cTn id="293" dur="150" fill="hold"/>
                                            <p:tgtEl>
                                              <p:spTgt spid="63"/>
                                            </p:tgtEl>
                                          </p:cBhvr>
                                          <p:by x="110000" y="110000"/>
                                        </p:animScale>
                                      </p:childTnLst>
                                    </p:cTn>
                                  </p:par>
                                  <p:par>
                                    <p:cTn id="294" presetID="2" presetClass="entr" presetSubtype="2" fill="hold" grpId="0" nodeType="withEffect" p14:presetBounceEnd="50000">
                                      <p:stCondLst>
                                        <p:cond delay="1700"/>
                                      </p:stCondLst>
                                      <p:childTnLst>
                                        <p:set>
                                          <p:cBhvr>
                                            <p:cTn id="295" dur="1" fill="hold">
                                              <p:stCondLst>
                                                <p:cond delay="0"/>
                                              </p:stCondLst>
                                            </p:cTn>
                                            <p:tgtEl>
                                              <p:spTgt spid="64"/>
                                            </p:tgtEl>
                                            <p:attrNameLst>
                                              <p:attrName>style.visibility</p:attrName>
                                            </p:attrNameLst>
                                          </p:cBhvr>
                                          <p:to>
                                            <p:strVal val="visible"/>
                                          </p:to>
                                        </p:set>
                                        <p:anim calcmode="lin" valueType="num" p14:bounceEnd="50000">
                                          <p:cBhvr additive="base">
                                            <p:cTn id="296" dur="500" fill="hold"/>
                                            <p:tgtEl>
                                              <p:spTgt spid="64"/>
                                            </p:tgtEl>
                                            <p:attrNameLst>
                                              <p:attrName>ppt_x</p:attrName>
                                            </p:attrNameLst>
                                          </p:cBhvr>
                                          <p:tavLst>
                                            <p:tav tm="0">
                                              <p:val>
                                                <p:strVal val="1+#ppt_w/2"/>
                                              </p:val>
                                            </p:tav>
                                            <p:tav tm="100000">
                                              <p:val>
                                                <p:strVal val="#ppt_x"/>
                                              </p:val>
                                            </p:tav>
                                          </p:tavLst>
                                        </p:anim>
                                        <p:anim calcmode="lin" valueType="num" p14:bounceEnd="50000">
                                          <p:cBhvr additive="base">
                                            <p:cTn id="297" dur="500" fill="hold"/>
                                            <p:tgtEl>
                                              <p:spTgt spid="64"/>
                                            </p:tgtEl>
                                            <p:attrNameLst>
                                              <p:attrName>ppt_y</p:attrName>
                                            </p:attrNameLst>
                                          </p:cBhvr>
                                          <p:tavLst>
                                            <p:tav tm="0">
                                              <p:val>
                                                <p:strVal val="#ppt_y"/>
                                              </p:val>
                                            </p:tav>
                                            <p:tav tm="100000">
                                              <p:val>
                                                <p:strVal val="#ppt_y"/>
                                              </p:val>
                                            </p:tav>
                                          </p:tavLst>
                                        </p:anim>
                                      </p:childTnLst>
                                    </p:cTn>
                                  </p:par>
                                  <p:par>
                                    <p:cTn id="298" presetID="53" presetClass="entr" presetSubtype="16" fill="hold" grpId="0" nodeType="withEffect">
                                      <p:stCondLst>
                                        <p:cond delay="1500"/>
                                      </p:stCondLst>
                                      <p:childTnLst>
                                        <p:set>
                                          <p:cBhvr>
                                            <p:cTn id="299" dur="1" fill="hold">
                                              <p:stCondLst>
                                                <p:cond delay="0"/>
                                              </p:stCondLst>
                                            </p:cTn>
                                            <p:tgtEl>
                                              <p:spTgt spid="61"/>
                                            </p:tgtEl>
                                            <p:attrNameLst>
                                              <p:attrName>style.visibility</p:attrName>
                                            </p:attrNameLst>
                                          </p:cBhvr>
                                          <p:to>
                                            <p:strVal val="visible"/>
                                          </p:to>
                                        </p:set>
                                        <p:anim calcmode="lin" valueType="num">
                                          <p:cBhvr>
                                            <p:cTn id="300" dur="300" fill="hold"/>
                                            <p:tgtEl>
                                              <p:spTgt spid="61"/>
                                            </p:tgtEl>
                                            <p:attrNameLst>
                                              <p:attrName>ppt_w</p:attrName>
                                            </p:attrNameLst>
                                          </p:cBhvr>
                                          <p:tavLst>
                                            <p:tav tm="0">
                                              <p:val>
                                                <p:fltVal val="0"/>
                                              </p:val>
                                            </p:tav>
                                            <p:tav tm="100000">
                                              <p:val>
                                                <p:strVal val="#ppt_w"/>
                                              </p:val>
                                            </p:tav>
                                          </p:tavLst>
                                        </p:anim>
                                        <p:anim calcmode="lin" valueType="num">
                                          <p:cBhvr>
                                            <p:cTn id="301" dur="300" fill="hold"/>
                                            <p:tgtEl>
                                              <p:spTgt spid="61"/>
                                            </p:tgtEl>
                                            <p:attrNameLst>
                                              <p:attrName>ppt_h</p:attrName>
                                            </p:attrNameLst>
                                          </p:cBhvr>
                                          <p:tavLst>
                                            <p:tav tm="0">
                                              <p:val>
                                                <p:fltVal val="0"/>
                                              </p:val>
                                            </p:tav>
                                            <p:tav tm="100000">
                                              <p:val>
                                                <p:strVal val="#ppt_h"/>
                                              </p:val>
                                            </p:tav>
                                          </p:tavLst>
                                        </p:anim>
                                        <p:animEffect transition="in" filter="fade">
                                          <p:cBhvr>
                                            <p:cTn id="302" dur="300"/>
                                            <p:tgtEl>
                                              <p:spTgt spid="61"/>
                                            </p:tgtEl>
                                          </p:cBhvr>
                                        </p:animEffect>
                                      </p:childTnLst>
                                    </p:cTn>
                                  </p:par>
                                  <p:par>
                                    <p:cTn id="303" presetID="6" presetClass="emph" presetSubtype="0" autoRev="1" fill="hold" grpId="1" nodeType="withEffect">
                                      <p:stCondLst>
                                        <p:cond delay="1800"/>
                                      </p:stCondLst>
                                      <p:childTnLst>
                                        <p:animScale>
                                          <p:cBhvr>
                                            <p:cTn id="304" dur="150" fill="hold"/>
                                            <p:tgtEl>
                                              <p:spTgt spid="61"/>
                                            </p:tgtEl>
                                          </p:cBhvr>
                                          <p:by x="110000" y="110000"/>
                                        </p:animScale>
                                      </p:childTnLst>
                                    </p:cTn>
                                  </p:par>
                                  <p:par>
                                    <p:cTn id="305" presetID="53" presetClass="entr" presetSubtype="16" fill="hold" grpId="0" nodeType="withEffect">
                                      <p:stCondLst>
                                        <p:cond delay="2000"/>
                                      </p:stCondLst>
                                      <p:childTnLst>
                                        <p:set>
                                          <p:cBhvr>
                                            <p:cTn id="306" dur="1" fill="hold">
                                              <p:stCondLst>
                                                <p:cond delay="0"/>
                                              </p:stCondLst>
                                            </p:cTn>
                                            <p:tgtEl>
                                              <p:spTgt spid="73"/>
                                            </p:tgtEl>
                                            <p:attrNameLst>
                                              <p:attrName>style.visibility</p:attrName>
                                            </p:attrNameLst>
                                          </p:cBhvr>
                                          <p:to>
                                            <p:strVal val="visible"/>
                                          </p:to>
                                        </p:set>
                                        <p:anim calcmode="lin" valueType="num">
                                          <p:cBhvr>
                                            <p:cTn id="307" dur="200" fill="hold"/>
                                            <p:tgtEl>
                                              <p:spTgt spid="73"/>
                                            </p:tgtEl>
                                            <p:attrNameLst>
                                              <p:attrName>ppt_w</p:attrName>
                                            </p:attrNameLst>
                                          </p:cBhvr>
                                          <p:tavLst>
                                            <p:tav tm="0">
                                              <p:val>
                                                <p:fltVal val="0"/>
                                              </p:val>
                                            </p:tav>
                                            <p:tav tm="100000">
                                              <p:val>
                                                <p:strVal val="#ppt_w"/>
                                              </p:val>
                                            </p:tav>
                                          </p:tavLst>
                                        </p:anim>
                                        <p:anim calcmode="lin" valueType="num">
                                          <p:cBhvr>
                                            <p:cTn id="308" dur="200" fill="hold"/>
                                            <p:tgtEl>
                                              <p:spTgt spid="73"/>
                                            </p:tgtEl>
                                            <p:attrNameLst>
                                              <p:attrName>ppt_h</p:attrName>
                                            </p:attrNameLst>
                                          </p:cBhvr>
                                          <p:tavLst>
                                            <p:tav tm="0">
                                              <p:val>
                                                <p:fltVal val="0"/>
                                              </p:val>
                                            </p:tav>
                                            <p:tav tm="100000">
                                              <p:val>
                                                <p:strVal val="#ppt_h"/>
                                              </p:val>
                                            </p:tav>
                                          </p:tavLst>
                                        </p:anim>
                                        <p:animEffect transition="in" filter="fade">
                                          <p:cBhvr>
                                            <p:cTn id="309" dur="200"/>
                                            <p:tgtEl>
                                              <p:spTgt spid="73"/>
                                            </p:tgtEl>
                                          </p:cBhvr>
                                        </p:animEffect>
                                      </p:childTnLst>
                                    </p:cTn>
                                  </p:par>
                                  <p:par>
                                    <p:cTn id="310" presetID="6" presetClass="emph" presetSubtype="0" autoRev="1" fill="hold" grpId="1" nodeType="withEffect">
                                      <p:stCondLst>
                                        <p:cond delay="2100"/>
                                      </p:stCondLst>
                                      <p:childTnLst>
                                        <p:animScale>
                                          <p:cBhvr>
                                            <p:cTn id="311" dur="150" fill="hold"/>
                                            <p:tgtEl>
                                              <p:spTgt spid="73"/>
                                            </p:tgtEl>
                                          </p:cBhvr>
                                          <p:by x="110000" y="110000"/>
                                        </p:animScale>
                                      </p:childTnLst>
                                    </p:cTn>
                                  </p:par>
                                  <p:par>
                                    <p:cTn id="312" presetID="2" presetClass="entr" presetSubtype="2" fill="hold" grpId="0" nodeType="withEffect" p14:presetBounceEnd="50000">
                                      <p:stCondLst>
                                        <p:cond delay="1800"/>
                                      </p:stCondLst>
                                      <p:childTnLst>
                                        <p:set>
                                          <p:cBhvr>
                                            <p:cTn id="313" dur="1" fill="hold">
                                              <p:stCondLst>
                                                <p:cond delay="0"/>
                                              </p:stCondLst>
                                            </p:cTn>
                                            <p:tgtEl>
                                              <p:spTgt spid="74"/>
                                            </p:tgtEl>
                                            <p:attrNameLst>
                                              <p:attrName>style.visibility</p:attrName>
                                            </p:attrNameLst>
                                          </p:cBhvr>
                                          <p:to>
                                            <p:strVal val="visible"/>
                                          </p:to>
                                        </p:set>
                                        <p:anim calcmode="lin" valueType="num" p14:bounceEnd="50000">
                                          <p:cBhvr additive="base">
                                            <p:cTn id="314" dur="500" fill="hold"/>
                                            <p:tgtEl>
                                              <p:spTgt spid="74"/>
                                            </p:tgtEl>
                                            <p:attrNameLst>
                                              <p:attrName>ppt_x</p:attrName>
                                            </p:attrNameLst>
                                          </p:cBhvr>
                                          <p:tavLst>
                                            <p:tav tm="0">
                                              <p:val>
                                                <p:strVal val="1+#ppt_w/2"/>
                                              </p:val>
                                            </p:tav>
                                            <p:tav tm="100000">
                                              <p:val>
                                                <p:strVal val="#ppt_x"/>
                                              </p:val>
                                            </p:tav>
                                          </p:tavLst>
                                        </p:anim>
                                        <p:anim calcmode="lin" valueType="num" p14:bounceEnd="50000">
                                          <p:cBhvr additive="base">
                                            <p:cTn id="315" dur="500" fill="hold"/>
                                            <p:tgtEl>
                                              <p:spTgt spid="74"/>
                                            </p:tgtEl>
                                            <p:attrNameLst>
                                              <p:attrName>ppt_y</p:attrName>
                                            </p:attrNameLst>
                                          </p:cBhvr>
                                          <p:tavLst>
                                            <p:tav tm="0">
                                              <p:val>
                                                <p:strVal val="#ppt_y"/>
                                              </p:val>
                                            </p:tav>
                                            <p:tav tm="100000">
                                              <p:val>
                                                <p:strVal val="#ppt_y"/>
                                              </p:val>
                                            </p:tav>
                                          </p:tavLst>
                                        </p:anim>
                                      </p:childTnLst>
                                    </p:cTn>
                                  </p:par>
                                  <p:par>
                                    <p:cTn id="316" presetID="53" presetClass="entr" presetSubtype="16" fill="hold" grpId="0" nodeType="withEffect">
                                      <p:stCondLst>
                                        <p:cond delay="1400"/>
                                      </p:stCondLst>
                                      <p:childTnLst>
                                        <p:set>
                                          <p:cBhvr>
                                            <p:cTn id="317" dur="1" fill="hold">
                                              <p:stCondLst>
                                                <p:cond delay="0"/>
                                              </p:stCondLst>
                                            </p:cTn>
                                            <p:tgtEl>
                                              <p:spTgt spid="75"/>
                                            </p:tgtEl>
                                            <p:attrNameLst>
                                              <p:attrName>style.visibility</p:attrName>
                                            </p:attrNameLst>
                                          </p:cBhvr>
                                          <p:to>
                                            <p:strVal val="visible"/>
                                          </p:to>
                                        </p:set>
                                        <p:anim calcmode="lin" valueType="num">
                                          <p:cBhvr>
                                            <p:cTn id="318" dur="300" fill="hold"/>
                                            <p:tgtEl>
                                              <p:spTgt spid="75"/>
                                            </p:tgtEl>
                                            <p:attrNameLst>
                                              <p:attrName>ppt_w</p:attrName>
                                            </p:attrNameLst>
                                          </p:cBhvr>
                                          <p:tavLst>
                                            <p:tav tm="0">
                                              <p:val>
                                                <p:fltVal val="0"/>
                                              </p:val>
                                            </p:tav>
                                            <p:tav tm="100000">
                                              <p:val>
                                                <p:strVal val="#ppt_w"/>
                                              </p:val>
                                            </p:tav>
                                          </p:tavLst>
                                        </p:anim>
                                        <p:anim calcmode="lin" valueType="num">
                                          <p:cBhvr>
                                            <p:cTn id="319" dur="300" fill="hold"/>
                                            <p:tgtEl>
                                              <p:spTgt spid="75"/>
                                            </p:tgtEl>
                                            <p:attrNameLst>
                                              <p:attrName>ppt_h</p:attrName>
                                            </p:attrNameLst>
                                          </p:cBhvr>
                                          <p:tavLst>
                                            <p:tav tm="0">
                                              <p:val>
                                                <p:fltVal val="0"/>
                                              </p:val>
                                            </p:tav>
                                            <p:tav tm="100000">
                                              <p:val>
                                                <p:strVal val="#ppt_h"/>
                                              </p:val>
                                            </p:tav>
                                          </p:tavLst>
                                        </p:anim>
                                        <p:animEffect transition="in" filter="fade">
                                          <p:cBhvr>
                                            <p:cTn id="320" dur="300"/>
                                            <p:tgtEl>
                                              <p:spTgt spid="75"/>
                                            </p:tgtEl>
                                          </p:cBhvr>
                                        </p:animEffect>
                                      </p:childTnLst>
                                    </p:cTn>
                                  </p:par>
                                  <p:par>
                                    <p:cTn id="321" presetID="6" presetClass="emph" presetSubtype="0" autoRev="1" fill="hold" grpId="1" nodeType="withEffect">
                                      <p:stCondLst>
                                        <p:cond delay="1700"/>
                                      </p:stCondLst>
                                      <p:childTnLst>
                                        <p:animScale>
                                          <p:cBhvr>
                                            <p:cTn id="322" dur="150" fill="hold"/>
                                            <p:tgtEl>
                                              <p:spTgt spid="75"/>
                                            </p:tgtEl>
                                          </p:cBhvr>
                                          <p:by x="110000" y="110000"/>
                                        </p:animScale>
                                      </p:childTnLst>
                                    </p:cTn>
                                  </p:par>
                                  <p:par>
                                    <p:cTn id="323" presetID="53" presetClass="entr" presetSubtype="16" fill="hold" grpId="0" nodeType="withEffect">
                                      <p:stCondLst>
                                        <p:cond delay="2000"/>
                                      </p:stCondLst>
                                      <p:childTnLst>
                                        <p:set>
                                          <p:cBhvr>
                                            <p:cTn id="324" dur="1" fill="hold">
                                              <p:stCondLst>
                                                <p:cond delay="0"/>
                                              </p:stCondLst>
                                            </p:cTn>
                                            <p:tgtEl>
                                              <p:spTgt spid="76"/>
                                            </p:tgtEl>
                                            <p:attrNameLst>
                                              <p:attrName>style.visibility</p:attrName>
                                            </p:attrNameLst>
                                          </p:cBhvr>
                                          <p:to>
                                            <p:strVal val="visible"/>
                                          </p:to>
                                        </p:set>
                                        <p:anim calcmode="lin" valueType="num">
                                          <p:cBhvr>
                                            <p:cTn id="325" dur="300" fill="hold"/>
                                            <p:tgtEl>
                                              <p:spTgt spid="76"/>
                                            </p:tgtEl>
                                            <p:attrNameLst>
                                              <p:attrName>ppt_w</p:attrName>
                                            </p:attrNameLst>
                                          </p:cBhvr>
                                          <p:tavLst>
                                            <p:tav tm="0">
                                              <p:val>
                                                <p:fltVal val="0"/>
                                              </p:val>
                                            </p:tav>
                                            <p:tav tm="100000">
                                              <p:val>
                                                <p:strVal val="#ppt_w"/>
                                              </p:val>
                                            </p:tav>
                                          </p:tavLst>
                                        </p:anim>
                                        <p:anim calcmode="lin" valueType="num">
                                          <p:cBhvr>
                                            <p:cTn id="326" dur="300" fill="hold"/>
                                            <p:tgtEl>
                                              <p:spTgt spid="76"/>
                                            </p:tgtEl>
                                            <p:attrNameLst>
                                              <p:attrName>ppt_h</p:attrName>
                                            </p:attrNameLst>
                                          </p:cBhvr>
                                          <p:tavLst>
                                            <p:tav tm="0">
                                              <p:val>
                                                <p:fltVal val="0"/>
                                              </p:val>
                                            </p:tav>
                                            <p:tav tm="100000">
                                              <p:val>
                                                <p:strVal val="#ppt_h"/>
                                              </p:val>
                                            </p:tav>
                                          </p:tavLst>
                                        </p:anim>
                                        <p:animEffect transition="in" filter="fade">
                                          <p:cBhvr>
                                            <p:cTn id="327" dur="300"/>
                                            <p:tgtEl>
                                              <p:spTgt spid="76"/>
                                            </p:tgtEl>
                                          </p:cBhvr>
                                        </p:animEffect>
                                      </p:childTnLst>
                                    </p:cTn>
                                  </p:par>
                                  <p:par>
                                    <p:cTn id="328" presetID="6" presetClass="emph" presetSubtype="0" autoRev="1" fill="hold" grpId="1" nodeType="withEffect">
                                      <p:stCondLst>
                                        <p:cond delay="2200"/>
                                      </p:stCondLst>
                                      <p:childTnLst>
                                        <p:animScale>
                                          <p:cBhvr>
                                            <p:cTn id="329" dur="150" fill="hold"/>
                                            <p:tgtEl>
                                              <p:spTgt spid="76"/>
                                            </p:tgtEl>
                                          </p:cBhvr>
                                          <p:by x="110000" y="110000"/>
                                        </p:animScale>
                                      </p:childTnLst>
                                    </p:cTn>
                                  </p:par>
                                  <p:par>
                                    <p:cTn id="330" presetID="2" presetClass="entr" presetSubtype="2" fill="hold" grpId="0" nodeType="withEffect" p14:presetBounceEnd="50000">
                                      <p:stCondLst>
                                        <p:cond delay="1900"/>
                                      </p:stCondLst>
                                      <p:childTnLst>
                                        <p:set>
                                          <p:cBhvr>
                                            <p:cTn id="331" dur="1" fill="hold">
                                              <p:stCondLst>
                                                <p:cond delay="0"/>
                                              </p:stCondLst>
                                            </p:cTn>
                                            <p:tgtEl>
                                              <p:spTgt spid="77"/>
                                            </p:tgtEl>
                                            <p:attrNameLst>
                                              <p:attrName>style.visibility</p:attrName>
                                            </p:attrNameLst>
                                          </p:cBhvr>
                                          <p:to>
                                            <p:strVal val="visible"/>
                                          </p:to>
                                        </p:set>
                                        <p:anim calcmode="lin" valueType="num" p14:bounceEnd="50000">
                                          <p:cBhvr additive="base">
                                            <p:cTn id="332" dur="500" fill="hold"/>
                                            <p:tgtEl>
                                              <p:spTgt spid="77"/>
                                            </p:tgtEl>
                                            <p:attrNameLst>
                                              <p:attrName>ppt_x</p:attrName>
                                            </p:attrNameLst>
                                          </p:cBhvr>
                                          <p:tavLst>
                                            <p:tav tm="0">
                                              <p:val>
                                                <p:strVal val="1+#ppt_w/2"/>
                                              </p:val>
                                            </p:tav>
                                            <p:tav tm="100000">
                                              <p:val>
                                                <p:strVal val="#ppt_x"/>
                                              </p:val>
                                            </p:tav>
                                          </p:tavLst>
                                        </p:anim>
                                        <p:anim calcmode="lin" valueType="num" p14:bounceEnd="50000">
                                          <p:cBhvr additive="base">
                                            <p:cTn id="333" dur="5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52" grpId="0" animBg="1"/>
          <p:bldP spid="52" grpId="1" animBg="1"/>
          <p:bldP spid="53" grpId="0"/>
          <p:bldP spid="53" grpId="1"/>
          <p:bldP spid="54" grpId="0"/>
          <p:bldP spid="55" grpId="0" animBg="1"/>
          <p:bldP spid="55" grpId="1" animBg="1"/>
          <p:bldP spid="65" grpId="0"/>
          <p:bldP spid="65" grpId="1"/>
          <p:bldP spid="66" grpId="0"/>
          <p:bldP spid="118" grpId="0" animBg="1"/>
          <p:bldP spid="118" grpId="1" animBg="1"/>
          <p:bldP spid="119" grpId="0"/>
          <p:bldP spid="119" grpId="1"/>
          <p:bldP spid="120" grpId="0"/>
          <p:bldP spid="121" grpId="0" animBg="1"/>
          <p:bldP spid="121" grpId="1" animBg="1"/>
          <p:bldP spid="122" grpId="0"/>
          <p:bldP spid="122" grpId="1"/>
          <p:bldP spid="123" grpId="0"/>
          <p:bldP spid="62" grpId="0" animBg="1"/>
          <p:bldP spid="62" grpId="1" animBg="1"/>
          <p:bldP spid="63" grpId="0"/>
          <p:bldP spid="63" grpId="1"/>
          <p:bldP spid="64" grpId="0"/>
          <p:bldP spid="61" grpId="0" animBg="1"/>
          <p:bldP spid="61" grpId="1" animBg="1"/>
          <p:bldP spid="73" grpId="0"/>
          <p:bldP spid="73" grpId="1"/>
          <p:bldP spid="74" grpId="0"/>
          <p:bldP spid="75" grpId="0" animBg="1"/>
          <p:bldP spid="75" grpId="1" animBg="1"/>
          <p:bldP spid="76" grpId="0"/>
          <p:bldP spid="76" grpId="1"/>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400"/>
                                      </p:stCondLst>
                                      <p:childTnLst>
                                        <p:set>
                                          <p:cBhvr>
                                            <p:cTn id="209" dur="1" fill="hold">
                                              <p:stCondLst>
                                                <p:cond delay="0"/>
                                              </p:stCondLst>
                                            </p:cTn>
                                            <p:tgtEl>
                                              <p:spTgt spid="52"/>
                                            </p:tgtEl>
                                            <p:attrNameLst>
                                              <p:attrName>style.visibility</p:attrName>
                                            </p:attrNameLst>
                                          </p:cBhvr>
                                          <p:to>
                                            <p:strVal val="visible"/>
                                          </p:to>
                                        </p:set>
                                        <p:anim calcmode="lin" valueType="num">
                                          <p:cBhvr>
                                            <p:cTn id="210" dur="300" fill="hold"/>
                                            <p:tgtEl>
                                              <p:spTgt spid="52"/>
                                            </p:tgtEl>
                                            <p:attrNameLst>
                                              <p:attrName>ppt_w</p:attrName>
                                            </p:attrNameLst>
                                          </p:cBhvr>
                                          <p:tavLst>
                                            <p:tav tm="0">
                                              <p:val>
                                                <p:fltVal val="0"/>
                                              </p:val>
                                            </p:tav>
                                            <p:tav tm="100000">
                                              <p:val>
                                                <p:strVal val="#ppt_w"/>
                                              </p:val>
                                            </p:tav>
                                          </p:tavLst>
                                        </p:anim>
                                        <p:anim calcmode="lin" valueType="num">
                                          <p:cBhvr>
                                            <p:cTn id="211" dur="300" fill="hold"/>
                                            <p:tgtEl>
                                              <p:spTgt spid="52"/>
                                            </p:tgtEl>
                                            <p:attrNameLst>
                                              <p:attrName>ppt_h</p:attrName>
                                            </p:attrNameLst>
                                          </p:cBhvr>
                                          <p:tavLst>
                                            <p:tav tm="0">
                                              <p:val>
                                                <p:fltVal val="0"/>
                                              </p:val>
                                            </p:tav>
                                            <p:tav tm="100000">
                                              <p:val>
                                                <p:strVal val="#ppt_h"/>
                                              </p:val>
                                            </p:tav>
                                          </p:tavLst>
                                        </p:anim>
                                        <p:animEffect transition="in" filter="fade">
                                          <p:cBhvr>
                                            <p:cTn id="212" dur="300"/>
                                            <p:tgtEl>
                                              <p:spTgt spid="52"/>
                                            </p:tgtEl>
                                          </p:cBhvr>
                                        </p:animEffect>
                                      </p:childTnLst>
                                    </p:cTn>
                                  </p:par>
                                  <p:par>
                                    <p:cTn id="213" presetID="6" presetClass="emph" presetSubtype="0" autoRev="1" fill="hold" grpId="1" nodeType="withEffect">
                                      <p:stCondLst>
                                        <p:cond delay="1700"/>
                                      </p:stCondLst>
                                      <p:childTnLst>
                                        <p:animScale>
                                          <p:cBhvr>
                                            <p:cTn id="214" dur="150" fill="hold"/>
                                            <p:tgtEl>
                                              <p:spTgt spid="52"/>
                                            </p:tgtEl>
                                          </p:cBhvr>
                                          <p:by x="110000" y="110000"/>
                                        </p:animScale>
                                      </p:childTnLst>
                                    </p:cTn>
                                  </p:par>
                                  <p:par>
                                    <p:cTn id="215" presetID="53" presetClass="entr" presetSubtype="16" fill="hold" grpId="0" nodeType="withEffect">
                                      <p:stCondLst>
                                        <p:cond delay="2000"/>
                                      </p:stCondLst>
                                      <p:childTnLst>
                                        <p:set>
                                          <p:cBhvr>
                                            <p:cTn id="216" dur="1" fill="hold">
                                              <p:stCondLst>
                                                <p:cond delay="0"/>
                                              </p:stCondLst>
                                            </p:cTn>
                                            <p:tgtEl>
                                              <p:spTgt spid="53"/>
                                            </p:tgtEl>
                                            <p:attrNameLst>
                                              <p:attrName>style.visibility</p:attrName>
                                            </p:attrNameLst>
                                          </p:cBhvr>
                                          <p:to>
                                            <p:strVal val="visible"/>
                                          </p:to>
                                        </p:set>
                                        <p:anim calcmode="lin" valueType="num">
                                          <p:cBhvr>
                                            <p:cTn id="217" dur="300" fill="hold"/>
                                            <p:tgtEl>
                                              <p:spTgt spid="53"/>
                                            </p:tgtEl>
                                            <p:attrNameLst>
                                              <p:attrName>ppt_w</p:attrName>
                                            </p:attrNameLst>
                                          </p:cBhvr>
                                          <p:tavLst>
                                            <p:tav tm="0">
                                              <p:val>
                                                <p:fltVal val="0"/>
                                              </p:val>
                                            </p:tav>
                                            <p:tav tm="100000">
                                              <p:val>
                                                <p:strVal val="#ppt_w"/>
                                              </p:val>
                                            </p:tav>
                                          </p:tavLst>
                                        </p:anim>
                                        <p:anim calcmode="lin" valueType="num">
                                          <p:cBhvr>
                                            <p:cTn id="218" dur="300" fill="hold"/>
                                            <p:tgtEl>
                                              <p:spTgt spid="53"/>
                                            </p:tgtEl>
                                            <p:attrNameLst>
                                              <p:attrName>ppt_h</p:attrName>
                                            </p:attrNameLst>
                                          </p:cBhvr>
                                          <p:tavLst>
                                            <p:tav tm="0">
                                              <p:val>
                                                <p:fltVal val="0"/>
                                              </p:val>
                                            </p:tav>
                                            <p:tav tm="100000">
                                              <p:val>
                                                <p:strVal val="#ppt_h"/>
                                              </p:val>
                                            </p:tav>
                                          </p:tavLst>
                                        </p:anim>
                                        <p:animEffect transition="in" filter="fade">
                                          <p:cBhvr>
                                            <p:cTn id="219" dur="300"/>
                                            <p:tgtEl>
                                              <p:spTgt spid="53"/>
                                            </p:tgtEl>
                                          </p:cBhvr>
                                        </p:animEffect>
                                      </p:childTnLst>
                                    </p:cTn>
                                  </p:par>
                                  <p:par>
                                    <p:cTn id="220" presetID="6" presetClass="emph" presetSubtype="0" autoRev="1" fill="hold" grpId="1" nodeType="withEffect">
                                      <p:stCondLst>
                                        <p:cond delay="2000"/>
                                      </p:stCondLst>
                                      <p:childTnLst>
                                        <p:animScale>
                                          <p:cBhvr>
                                            <p:cTn id="221" dur="150" fill="hold"/>
                                            <p:tgtEl>
                                              <p:spTgt spid="53"/>
                                            </p:tgtEl>
                                          </p:cBhvr>
                                          <p:by x="110000" y="110000"/>
                                        </p:animScale>
                                      </p:childTnLst>
                                    </p:cTn>
                                  </p:par>
                                  <p:par>
                                    <p:cTn id="222" presetID="2" presetClass="entr" presetSubtype="2" fill="hold" grpId="0" nodeType="withEffect">
                                      <p:stCondLst>
                                        <p:cond delay="1800"/>
                                      </p:stCondLst>
                                      <p:childTnLst>
                                        <p:set>
                                          <p:cBhvr>
                                            <p:cTn id="223" dur="1" fill="hold">
                                              <p:stCondLst>
                                                <p:cond delay="0"/>
                                              </p:stCondLst>
                                            </p:cTn>
                                            <p:tgtEl>
                                              <p:spTgt spid="54"/>
                                            </p:tgtEl>
                                            <p:attrNameLst>
                                              <p:attrName>style.visibility</p:attrName>
                                            </p:attrNameLst>
                                          </p:cBhvr>
                                          <p:to>
                                            <p:strVal val="visible"/>
                                          </p:to>
                                        </p:set>
                                        <p:anim calcmode="lin" valueType="num">
                                          <p:cBhvr additive="base">
                                            <p:cTn id="224" dur="500" fill="hold"/>
                                            <p:tgtEl>
                                              <p:spTgt spid="54"/>
                                            </p:tgtEl>
                                            <p:attrNameLst>
                                              <p:attrName>ppt_x</p:attrName>
                                            </p:attrNameLst>
                                          </p:cBhvr>
                                          <p:tavLst>
                                            <p:tav tm="0">
                                              <p:val>
                                                <p:strVal val="1+#ppt_w/2"/>
                                              </p:val>
                                            </p:tav>
                                            <p:tav tm="100000">
                                              <p:val>
                                                <p:strVal val="#ppt_x"/>
                                              </p:val>
                                            </p:tav>
                                          </p:tavLst>
                                        </p:anim>
                                        <p:anim calcmode="lin" valueType="num">
                                          <p:cBhvr additive="base">
                                            <p:cTn id="225" dur="500" fill="hold"/>
                                            <p:tgtEl>
                                              <p:spTgt spid="54"/>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1500"/>
                                      </p:stCondLst>
                                      <p:childTnLst>
                                        <p:set>
                                          <p:cBhvr>
                                            <p:cTn id="227" dur="1" fill="hold">
                                              <p:stCondLst>
                                                <p:cond delay="0"/>
                                              </p:stCondLst>
                                            </p:cTn>
                                            <p:tgtEl>
                                              <p:spTgt spid="55"/>
                                            </p:tgtEl>
                                            <p:attrNameLst>
                                              <p:attrName>style.visibility</p:attrName>
                                            </p:attrNameLst>
                                          </p:cBhvr>
                                          <p:to>
                                            <p:strVal val="visible"/>
                                          </p:to>
                                        </p:set>
                                        <p:anim calcmode="lin" valueType="num">
                                          <p:cBhvr>
                                            <p:cTn id="228" dur="300" fill="hold"/>
                                            <p:tgtEl>
                                              <p:spTgt spid="55"/>
                                            </p:tgtEl>
                                            <p:attrNameLst>
                                              <p:attrName>ppt_w</p:attrName>
                                            </p:attrNameLst>
                                          </p:cBhvr>
                                          <p:tavLst>
                                            <p:tav tm="0">
                                              <p:val>
                                                <p:fltVal val="0"/>
                                              </p:val>
                                            </p:tav>
                                            <p:tav tm="100000">
                                              <p:val>
                                                <p:strVal val="#ppt_w"/>
                                              </p:val>
                                            </p:tav>
                                          </p:tavLst>
                                        </p:anim>
                                        <p:anim calcmode="lin" valueType="num">
                                          <p:cBhvr>
                                            <p:cTn id="229" dur="300" fill="hold"/>
                                            <p:tgtEl>
                                              <p:spTgt spid="55"/>
                                            </p:tgtEl>
                                            <p:attrNameLst>
                                              <p:attrName>ppt_h</p:attrName>
                                            </p:attrNameLst>
                                          </p:cBhvr>
                                          <p:tavLst>
                                            <p:tav tm="0">
                                              <p:val>
                                                <p:fltVal val="0"/>
                                              </p:val>
                                            </p:tav>
                                            <p:tav tm="100000">
                                              <p:val>
                                                <p:strVal val="#ppt_h"/>
                                              </p:val>
                                            </p:tav>
                                          </p:tavLst>
                                        </p:anim>
                                        <p:animEffect transition="in" filter="fade">
                                          <p:cBhvr>
                                            <p:cTn id="230" dur="300"/>
                                            <p:tgtEl>
                                              <p:spTgt spid="55"/>
                                            </p:tgtEl>
                                          </p:cBhvr>
                                        </p:animEffect>
                                      </p:childTnLst>
                                    </p:cTn>
                                  </p:par>
                                  <p:par>
                                    <p:cTn id="231" presetID="6" presetClass="emph" presetSubtype="0" autoRev="1" fill="hold" grpId="1" nodeType="withEffect">
                                      <p:stCondLst>
                                        <p:cond delay="1800"/>
                                      </p:stCondLst>
                                      <p:childTnLst>
                                        <p:animScale>
                                          <p:cBhvr>
                                            <p:cTn id="232" dur="150" fill="hold"/>
                                            <p:tgtEl>
                                              <p:spTgt spid="55"/>
                                            </p:tgtEl>
                                          </p:cBhvr>
                                          <p:by x="110000" y="110000"/>
                                        </p:animScale>
                                      </p:childTnLst>
                                    </p:cTn>
                                  </p:par>
                                  <p:par>
                                    <p:cTn id="233" presetID="53" presetClass="entr" presetSubtype="16" fill="hold" grpId="0" nodeType="withEffect">
                                      <p:stCondLst>
                                        <p:cond delay="2000"/>
                                      </p:stCondLst>
                                      <p:childTnLst>
                                        <p:set>
                                          <p:cBhvr>
                                            <p:cTn id="234" dur="1" fill="hold">
                                              <p:stCondLst>
                                                <p:cond delay="0"/>
                                              </p:stCondLst>
                                            </p:cTn>
                                            <p:tgtEl>
                                              <p:spTgt spid="65"/>
                                            </p:tgtEl>
                                            <p:attrNameLst>
                                              <p:attrName>style.visibility</p:attrName>
                                            </p:attrNameLst>
                                          </p:cBhvr>
                                          <p:to>
                                            <p:strVal val="visible"/>
                                          </p:to>
                                        </p:set>
                                        <p:anim calcmode="lin" valueType="num">
                                          <p:cBhvr>
                                            <p:cTn id="235" dur="200" fill="hold"/>
                                            <p:tgtEl>
                                              <p:spTgt spid="65"/>
                                            </p:tgtEl>
                                            <p:attrNameLst>
                                              <p:attrName>ppt_w</p:attrName>
                                            </p:attrNameLst>
                                          </p:cBhvr>
                                          <p:tavLst>
                                            <p:tav tm="0">
                                              <p:val>
                                                <p:fltVal val="0"/>
                                              </p:val>
                                            </p:tav>
                                            <p:tav tm="100000">
                                              <p:val>
                                                <p:strVal val="#ppt_w"/>
                                              </p:val>
                                            </p:tav>
                                          </p:tavLst>
                                        </p:anim>
                                        <p:anim calcmode="lin" valueType="num">
                                          <p:cBhvr>
                                            <p:cTn id="236" dur="200" fill="hold"/>
                                            <p:tgtEl>
                                              <p:spTgt spid="65"/>
                                            </p:tgtEl>
                                            <p:attrNameLst>
                                              <p:attrName>ppt_h</p:attrName>
                                            </p:attrNameLst>
                                          </p:cBhvr>
                                          <p:tavLst>
                                            <p:tav tm="0">
                                              <p:val>
                                                <p:fltVal val="0"/>
                                              </p:val>
                                            </p:tav>
                                            <p:tav tm="100000">
                                              <p:val>
                                                <p:strVal val="#ppt_h"/>
                                              </p:val>
                                            </p:tav>
                                          </p:tavLst>
                                        </p:anim>
                                        <p:animEffect transition="in" filter="fade">
                                          <p:cBhvr>
                                            <p:cTn id="237" dur="200"/>
                                            <p:tgtEl>
                                              <p:spTgt spid="65"/>
                                            </p:tgtEl>
                                          </p:cBhvr>
                                        </p:animEffect>
                                      </p:childTnLst>
                                    </p:cTn>
                                  </p:par>
                                  <p:par>
                                    <p:cTn id="238" presetID="6" presetClass="emph" presetSubtype="0" autoRev="1" fill="hold" grpId="1" nodeType="withEffect">
                                      <p:stCondLst>
                                        <p:cond delay="2100"/>
                                      </p:stCondLst>
                                      <p:childTnLst>
                                        <p:animScale>
                                          <p:cBhvr>
                                            <p:cTn id="239" dur="150" fill="hold"/>
                                            <p:tgtEl>
                                              <p:spTgt spid="65"/>
                                            </p:tgtEl>
                                          </p:cBhvr>
                                          <p:by x="110000" y="110000"/>
                                        </p:animScale>
                                      </p:childTnLst>
                                    </p:cTn>
                                  </p:par>
                                  <p:par>
                                    <p:cTn id="240" presetID="2" presetClass="entr" presetSubtype="2" fill="hold" grpId="0" nodeType="withEffect">
                                      <p:stCondLst>
                                        <p:cond delay="1800"/>
                                      </p:stCondLst>
                                      <p:childTnLst>
                                        <p:set>
                                          <p:cBhvr>
                                            <p:cTn id="241" dur="1" fill="hold">
                                              <p:stCondLst>
                                                <p:cond delay="0"/>
                                              </p:stCondLst>
                                            </p:cTn>
                                            <p:tgtEl>
                                              <p:spTgt spid="66"/>
                                            </p:tgtEl>
                                            <p:attrNameLst>
                                              <p:attrName>style.visibility</p:attrName>
                                            </p:attrNameLst>
                                          </p:cBhvr>
                                          <p:to>
                                            <p:strVal val="visible"/>
                                          </p:to>
                                        </p:set>
                                        <p:anim calcmode="lin" valueType="num">
                                          <p:cBhvr additive="base">
                                            <p:cTn id="242" dur="500" fill="hold"/>
                                            <p:tgtEl>
                                              <p:spTgt spid="66"/>
                                            </p:tgtEl>
                                            <p:attrNameLst>
                                              <p:attrName>ppt_x</p:attrName>
                                            </p:attrNameLst>
                                          </p:cBhvr>
                                          <p:tavLst>
                                            <p:tav tm="0">
                                              <p:val>
                                                <p:strVal val="1+#ppt_w/2"/>
                                              </p:val>
                                            </p:tav>
                                            <p:tav tm="100000">
                                              <p:val>
                                                <p:strVal val="#ppt_x"/>
                                              </p:val>
                                            </p:tav>
                                          </p:tavLst>
                                        </p:anim>
                                        <p:anim calcmode="lin" valueType="num">
                                          <p:cBhvr additive="base">
                                            <p:cTn id="243" dur="500" fill="hold"/>
                                            <p:tgtEl>
                                              <p:spTgt spid="66"/>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1300"/>
                                      </p:stCondLst>
                                      <p:childTnLst>
                                        <p:set>
                                          <p:cBhvr>
                                            <p:cTn id="245" dur="1" fill="hold">
                                              <p:stCondLst>
                                                <p:cond delay="0"/>
                                              </p:stCondLst>
                                            </p:cTn>
                                            <p:tgtEl>
                                              <p:spTgt spid="118"/>
                                            </p:tgtEl>
                                            <p:attrNameLst>
                                              <p:attrName>style.visibility</p:attrName>
                                            </p:attrNameLst>
                                          </p:cBhvr>
                                          <p:to>
                                            <p:strVal val="visible"/>
                                          </p:to>
                                        </p:set>
                                        <p:anim calcmode="lin" valueType="num">
                                          <p:cBhvr>
                                            <p:cTn id="246" dur="300" fill="hold"/>
                                            <p:tgtEl>
                                              <p:spTgt spid="118"/>
                                            </p:tgtEl>
                                            <p:attrNameLst>
                                              <p:attrName>ppt_w</p:attrName>
                                            </p:attrNameLst>
                                          </p:cBhvr>
                                          <p:tavLst>
                                            <p:tav tm="0">
                                              <p:val>
                                                <p:fltVal val="0"/>
                                              </p:val>
                                            </p:tav>
                                            <p:tav tm="100000">
                                              <p:val>
                                                <p:strVal val="#ppt_w"/>
                                              </p:val>
                                            </p:tav>
                                          </p:tavLst>
                                        </p:anim>
                                        <p:anim calcmode="lin" valueType="num">
                                          <p:cBhvr>
                                            <p:cTn id="247" dur="300" fill="hold"/>
                                            <p:tgtEl>
                                              <p:spTgt spid="118"/>
                                            </p:tgtEl>
                                            <p:attrNameLst>
                                              <p:attrName>ppt_h</p:attrName>
                                            </p:attrNameLst>
                                          </p:cBhvr>
                                          <p:tavLst>
                                            <p:tav tm="0">
                                              <p:val>
                                                <p:fltVal val="0"/>
                                              </p:val>
                                            </p:tav>
                                            <p:tav tm="100000">
                                              <p:val>
                                                <p:strVal val="#ppt_h"/>
                                              </p:val>
                                            </p:tav>
                                          </p:tavLst>
                                        </p:anim>
                                        <p:animEffect transition="in" filter="fade">
                                          <p:cBhvr>
                                            <p:cTn id="248" dur="300"/>
                                            <p:tgtEl>
                                              <p:spTgt spid="118"/>
                                            </p:tgtEl>
                                          </p:cBhvr>
                                        </p:animEffect>
                                      </p:childTnLst>
                                    </p:cTn>
                                  </p:par>
                                  <p:par>
                                    <p:cTn id="249" presetID="6" presetClass="emph" presetSubtype="0" autoRev="1" fill="hold" grpId="1" nodeType="withEffect">
                                      <p:stCondLst>
                                        <p:cond delay="1700"/>
                                      </p:stCondLst>
                                      <p:childTnLst>
                                        <p:animScale>
                                          <p:cBhvr>
                                            <p:cTn id="250" dur="150" fill="hold"/>
                                            <p:tgtEl>
                                              <p:spTgt spid="118"/>
                                            </p:tgtEl>
                                          </p:cBhvr>
                                          <p:by x="110000" y="110000"/>
                                        </p:animScale>
                                      </p:childTnLst>
                                    </p:cTn>
                                  </p:par>
                                  <p:par>
                                    <p:cTn id="251" presetID="53" presetClass="entr" presetSubtype="16" fill="hold" grpId="0" nodeType="withEffect">
                                      <p:stCondLst>
                                        <p:cond delay="2000"/>
                                      </p:stCondLst>
                                      <p:childTnLst>
                                        <p:set>
                                          <p:cBhvr>
                                            <p:cTn id="252" dur="1" fill="hold">
                                              <p:stCondLst>
                                                <p:cond delay="0"/>
                                              </p:stCondLst>
                                            </p:cTn>
                                            <p:tgtEl>
                                              <p:spTgt spid="119"/>
                                            </p:tgtEl>
                                            <p:attrNameLst>
                                              <p:attrName>style.visibility</p:attrName>
                                            </p:attrNameLst>
                                          </p:cBhvr>
                                          <p:to>
                                            <p:strVal val="visible"/>
                                          </p:to>
                                        </p:set>
                                        <p:anim calcmode="lin" valueType="num">
                                          <p:cBhvr>
                                            <p:cTn id="253" dur="300" fill="hold"/>
                                            <p:tgtEl>
                                              <p:spTgt spid="119"/>
                                            </p:tgtEl>
                                            <p:attrNameLst>
                                              <p:attrName>ppt_w</p:attrName>
                                            </p:attrNameLst>
                                          </p:cBhvr>
                                          <p:tavLst>
                                            <p:tav tm="0">
                                              <p:val>
                                                <p:fltVal val="0"/>
                                              </p:val>
                                            </p:tav>
                                            <p:tav tm="100000">
                                              <p:val>
                                                <p:strVal val="#ppt_w"/>
                                              </p:val>
                                            </p:tav>
                                          </p:tavLst>
                                        </p:anim>
                                        <p:anim calcmode="lin" valueType="num">
                                          <p:cBhvr>
                                            <p:cTn id="254" dur="300" fill="hold"/>
                                            <p:tgtEl>
                                              <p:spTgt spid="119"/>
                                            </p:tgtEl>
                                            <p:attrNameLst>
                                              <p:attrName>ppt_h</p:attrName>
                                            </p:attrNameLst>
                                          </p:cBhvr>
                                          <p:tavLst>
                                            <p:tav tm="0">
                                              <p:val>
                                                <p:fltVal val="0"/>
                                              </p:val>
                                            </p:tav>
                                            <p:tav tm="100000">
                                              <p:val>
                                                <p:strVal val="#ppt_h"/>
                                              </p:val>
                                            </p:tav>
                                          </p:tavLst>
                                        </p:anim>
                                        <p:animEffect transition="in" filter="fade">
                                          <p:cBhvr>
                                            <p:cTn id="255" dur="300"/>
                                            <p:tgtEl>
                                              <p:spTgt spid="119"/>
                                            </p:tgtEl>
                                          </p:cBhvr>
                                        </p:animEffect>
                                      </p:childTnLst>
                                    </p:cTn>
                                  </p:par>
                                  <p:par>
                                    <p:cTn id="256" presetID="6" presetClass="emph" presetSubtype="0" autoRev="1" fill="hold" grpId="1" nodeType="withEffect">
                                      <p:stCondLst>
                                        <p:cond delay="2300"/>
                                      </p:stCondLst>
                                      <p:childTnLst>
                                        <p:animScale>
                                          <p:cBhvr>
                                            <p:cTn id="257" dur="150" fill="hold"/>
                                            <p:tgtEl>
                                              <p:spTgt spid="119"/>
                                            </p:tgtEl>
                                          </p:cBhvr>
                                          <p:by x="110000" y="110000"/>
                                        </p:animScale>
                                      </p:childTnLst>
                                    </p:cTn>
                                  </p:par>
                                  <p:par>
                                    <p:cTn id="258" presetID="2" presetClass="entr" presetSubtype="2" fill="hold" grpId="0" nodeType="withEffect">
                                      <p:stCondLst>
                                        <p:cond delay="1700"/>
                                      </p:stCondLst>
                                      <p:childTnLst>
                                        <p:set>
                                          <p:cBhvr>
                                            <p:cTn id="259" dur="1" fill="hold">
                                              <p:stCondLst>
                                                <p:cond delay="0"/>
                                              </p:stCondLst>
                                            </p:cTn>
                                            <p:tgtEl>
                                              <p:spTgt spid="120"/>
                                            </p:tgtEl>
                                            <p:attrNameLst>
                                              <p:attrName>style.visibility</p:attrName>
                                            </p:attrNameLst>
                                          </p:cBhvr>
                                          <p:to>
                                            <p:strVal val="visible"/>
                                          </p:to>
                                        </p:set>
                                        <p:anim calcmode="lin" valueType="num">
                                          <p:cBhvr additive="base">
                                            <p:cTn id="260" dur="500" fill="hold"/>
                                            <p:tgtEl>
                                              <p:spTgt spid="120"/>
                                            </p:tgtEl>
                                            <p:attrNameLst>
                                              <p:attrName>ppt_x</p:attrName>
                                            </p:attrNameLst>
                                          </p:cBhvr>
                                          <p:tavLst>
                                            <p:tav tm="0">
                                              <p:val>
                                                <p:strVal val="1+#ppt_w/2"/>
                                              </p:val>
                                            </p:tav>
                                            <p:tav tm="100000">
                                              <p:val>
                                                <p:strVal val="#ppt_x"/>
                                              </p:val>
                                            </p:tav>
                                          </p:tavLst>
                                        </p:anim>
                                        <p:anim calcmode="lin" valueType="num">
                                          <p:cBhvr additive="base">
                                            <p:cTn id="261" dur="500" fill="hold"/>
                                            <p:tgtEl>
                                              <p:spTgt spid="120"/>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1400"/>
                                      </p:stCondLst>
                                      <p:childTnLst>
                                        <p:set>
                                          <p:cBhvr>
                                            <p:cTn id="263" dur="1" fill="hold">
                                              <p:stCondLst>
                                                <p:cond delay="0"/>
                                              </p:stCondLst>
                                            </p:cTn>
                                            <p:tgtEl>
                                              <p:spTgt spid="121"/>
                                            </p:tgtEl>
                                            <p:attrNameLst>
                                              <p:attrName>style.visibility</p:attrName>
                                            </p:attrNameLst>
                                          </p:cBhvr>
                                          <p:to>
                                            <p:strVal val="visible"/>
                                          </p:to>
                                        </p:set>
                                        <p:anim calcmode="lin" valueType="num">
                                          <p:cBhvr>
                                            <p:cTn id="264" dur="300" fill="hold"/>
                                            <p:tgtEl>
                                              <p:spTgt spid="121"/>
                                            </p:tgtEl>
                                            <p:attrNameLst>
                                              <p:attrName>ppt_w</p:attrName>
                                            </p:attrNameLst>
                                          </p:cBhvr>
                                          <p:tavLst>
                                            <p:tav tm="0">
                                              <p:val>
                                                <p:fltVal val="0"/>
                                              </p:val>
                                            </p:tav>
                                            <p:tav tm="100000">
                                              <p:val>
                                                <p:strVal val="#ppt_w"/>
                                              </p:val>
                                            </p:tav>
                                          </p:tavLst>
                                        </p:anim>
                                        <p:anim calcmode="lin" valueType="num">
                                          <p:cBhvr>
                                            <p:cTn id="265" dur="300" fill="hold"/>
                                            <p:tgtEl>
                                              <p:spTgt spid="121"/>
                                            </p:tgtEl>
                                            <p:attrNameLst>
                                              <p:attrName>ppt_h</p:attrName>
                                            </p:attrNameLst>
                                          </p:cBhvr>
                                          <p:tavLst>
                                            <p:tav tm="0">
                                              <p:val>
                                                <p:fltVal val="0"/>
                                              </p:val>
                                            </p:tav>
                                            <p:tav tm="100000">
                                              <p:val>
                                                <p:strVal val="#ppt_h"/>
                                              </p:val>
                                            </p:tav>
                                          </p:tavLst>
                                        </p:anim>
                                        <p:animEffect transition="in" filter="fade">
                                          <p:cBhvr>
                                            <p:cTn id="266" dur="300"/>
                                            <p:tgtEl>
                                              <p:spTgt spid="121"/>
                                            </p:tgtEl>
                                          </p:cBhvr>
                                        </p:animEffect>
                                      </p:childTnLst>
                                    </p:cTn>
                                  </p:par>
                                  <p:par>
                                    <p:cTn id="267" presetID="6" presetClass="emph" presetSubtype="0" autoRev="1" fill="hold" grpId="1" nodeType="withEffect">
                                      <p:stCondLst>
                                        <p:cond delay="1700"/>
                                      </p:stCondLst>
                                      <p:childTnLst>
                                        <p:animScale>
                                          <p:cBhvr>
                                            <p:cTn id="268" dur="150" fill="hold"/>
                                            <p:tgtEl>
                                              <p:spTgt spid="121"/>
                                            </p:tgtEl>
                                          </p:cBhvr>
                                          <p:by x="110000" y="110000"/>
                                        </p:animScale>
                                      </p:childTnLst>
                                    </p:cTn>
                                  </p:par>
                                  <p:par>
                                    <p:cTn id="269" presetID="53" presetClass="entr" presetSubtype="16" fill="hold" grpId="0" nodeType="withEffect">
                                      <p:stCondLst>
                                        <p:cond delay="2000"/>
                                      </p:stCondLst>
                                      <p:childTnLst>
                                        <p:set>
                                          <p:cBhvr>
                                            <p:cTn id="270" dur="1" fill="hold">
                                              <p:stCondLst>
                                                <p:cond delay="0"/>
                                              </p:stCondLst>
                                            </p:cTn>
                                            <p:tgtEl>
                                              <p:spTgt spid="122"/>
                                            </p:tgtEl>
                                            <p:attrNameLst>
                                              <p:attrName>style.visibility</p:attrName>
                                            </p:attrNameLst>
                                          </p:cBhvr>
                                          <p:to>
                                            <p:strVal val="visible"/>
                                          </p:to>
                                        </p:set>
                                        <p:anim calcmode="lin" valueType="num">
                                          <p:cBhvr>
                                            <p:cTn id="271" dur="300" fill="hold"/>
                                            <p:tgtEl>
                                              <p:spTgt spid="122"/>
                                            </p:tgtEl>
                                            <p:attrNameLst>
                                              <p:attrName>ppt_w</p:attrName>
                                            </p:attrNameLst>
                                          </p:cBhvr>
                                          <p:tavLst>
                                            <p:tav tm="0">
                                              <p:val>
                                                <p:fltVal val="0"/>
                                              </p:val>
                                            </p:tav>
                                            <p:tav tm="100000">
                                              <p:val>
                                                <p:strVal val="#ppt_w"/>
                                              </p:val>
                                            </p:tav>
                                          </p:tavLst>
                                        </p:anim>
                                        <p:anim calcmode="lin" valueType="num">
                                          <p:cBhvr>
                                            <p:cTn id="272" dur="300" fill="hold"/>
                                            <p:tgtEl>
                                              <p:spTgt spid="122"/>
                                            </p:tgtEl>
                                            <p:attrNameLst>
                                              <p:attrName>ppt_h</p:attrName>
                                            </p:attrNameLst>
                                          </p:cBhvr>
                                          <p:tavLst>
                                            <p:tav tm="0">
                                              <p:val>
                                                <p:fltVal val="0"/>
                                              </p:val>
                                            </p:tav>
                                            <p:tav tm="100000">
                                              <p:val>
                                                <p:strVal val="#ppt_h"/>
                                              </p:val>
                                            </p:tav>
                                          </p:tavLst>
                                        </p:anim>
                                        <p:animEffect transition="in" filter="fade">
                                          <p:cBhvr>
                                            <p:cTn id="273" dur="300"/>
                                            <p:tgtEl>
                                              <p:spTgt spid="122"/>
                                            </p:tgtEl>
                                          </p:cBhvr>
                                        </p:animEffect>
                                      </p:childTnLst>
                                    </p:cTn>
                                  </p:par>
                                  <p:par>
                                    <p:cTn id="274" presetID="6" presetClass="emph" presetSubtype="0" autoRev="1" fill="hold" grpId="1" nodeType="withEffect">
                                      <p:stCondLst>
                                        <p:cond delay="2200"/>
                                      </p:stCondLst>
                                      <p:childTnLst>
                                        <p:animScale>
                                          <p:cBhvr>
                                            <p:cTn id="275" dur="150" fill="hold"/>
                                            <p:tgtEl>
                                              <p:spTgt spid="122"/>
                                            </p:tgtEl>
                                          </p:cBhvr>
                                          <p:by x="110000" y="110000"/>
                                        </p:animScale>
                                      </p:childTnLst>
                                    </p:cTn>
                                  </p:par>
                                  <p:par>
                                    <p:cTn id="276" presetID="2" presetClass="entr" presetSubtype="2" fill="hold" grpId="0" nodeType="withEffect">
                                      <p:stCondLst>
                                        <p:cond delay="1900"/>
                                      </p:stCondLst>
                                      <p:childTnLst>
                                        <p:set>
                                          <p:cBhvr>
                                            <p:cTn id="277" dur="1" fill="hold">
                                              <p:stCondLst>
                                                <p:cond delay="0"/>
                                              </p:stCondLst>
                                            </p:cTn>
                                            <p:tgtEl>
                                              <p:spTgt spid="123"/>
                                            </p:tgtEl>
                                            <p:attrNameLst>
                                              <p:attrName>style.visibility</p:attrName>
                                            </p:attrNameLst>
                                          </p:cBhvr>
                                          <p:to>
                                            <p:strVal val="visible"/>
                                          </p:to>
                                        </p:set>
                                        <p:anim calcmode="lin" valueType="num">
                                          <p:cBhvr additive="base">
                                            <p:cTn id="278" dur="500" fill="hold"/>
                                            <p:tgtEl>
                                              <p:spTgt spid="123"/>
                                            </p:tgtEl>
                                            <p:attrNameLst>
                                              <p:attrName>ppt_x</p:attrName>
                                            </p:attrNameLst>
                                          </p:cBhvr>
                                          <p:tavLst>
                                            <p:tav tm="0">
                                              <p:val>
                                                <p:strVal val="1+#ppt_w/2"/>
                                              </p:val>
                                            </p:tav>
                                            <p:tav tm="100000">
                                              <p:val>
                                                <p:strVal val="#ppt_x"/>
                                              </p:val>
                                            </p:tav>
                                          </p:tavLst>
                                        </p:anim>
                                        <p:anim calcmode="lin" valueType="num">
                                          <p:cBhvr additive="base">
                                            <p:cTn id="279" dur="500" fill="hold"/>
                                            <p:tgtEl>
                                              <p:spTgt spid="123"/>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1300"/>
                                      </p:stCondLst>
                                      <p:childTnLst>
                                        <p:set>
                                          <p:cBhvr>
                                            <p:cTn id="281" dur="1" fill="hold">
                                              <p:stCondLst>
                                                <p:cond delay="0"/>
                                              </p:stCondLst>
                                            </p:cTn>
                                            <p:tgtEl>
                                              <p:spTgt spid="62"/>
                                            </p:tgtEl>
                                            <p:attrNameLst>
                                              <p:attrName>style.visibility</p:attrName>
                                            </p:attrNameLst>
                                          </p:cBhvr>
                                          <p:to>
                                            <p:strVal val="visible"/>
                                          </p:to>
                                        </p:set>
                                        <p:anim calcmode="lin" valueType="num">
                                          <p:cBhvr>
                                            <p:cTn id="282" dur="300" fill="hold"/>
                                            <p:tgtEl>
                                              <p:spTgt spid="62"/>
                                            </p:tgtEl>
                                            <p:attrNameLst>
                                              <p:attrName>ppt_w</p:attrName>
                                            </p:attrNameLst>
                                          </p:cBhvr>
                                          <p:tavLst>
                                            <p:tav tm="0">
                                              <p:val>
                                                <p:fltVal val="0"/>
                                              </p:val>
                                            </p:tav>
                                            <p:tav tm="100000">
                                              <p:val>
                                                <p:strVal val="#ppt_w"/>
                                              </p:val>
                                            </p:tav>
                                          </p:tavLst>
                                        </p:anim>
                                        <p:anim calcmode="lin" valueType="num">
                                          <p:cBhvr>
                                            <p:cTn id="283" dur="300" fill="hold"/>
                                            <p:tgtEl>
                                              <p:spTgt spid="62"/>
                                            </p:tgtEl>
                                            <p:attrNameLst>
                                              <p:attrName>ppt_h</p:attrName>
                                            </p:attrNameLst>
                                          </p:cBhvr>
                                          <p:tavLst>
                                            <p:tav tm="0">
                                              <p:val>
                                                <p:fltVal val="0"/>
                                              </p:val>
                                            </p:tav>
                                            <p:tav tm="100000">
                                              <p:val>
                                                <p:strVal val="#ppt_h"/>
                                              </p:val>
                                            </p:tav>
                                          </p:tavLst>
                                        </p:anim>
                                        <p:animEffect transition="in" filter="fade">
                                          <p:cBhvr>
                                            <p:cTn id="284" dur="300"/>
                                            <p:tgtEl>
                                              <p:spTgt spid="62"/>
                                            </p:tgtEl>
                                          </p:cBhvr>
                                        </p:animEffect>
                                      </p:childTnLst>
                                    </p:cTn>
                                  </p:par>
                                  <p:par>
                                    <p:cTn id="285" presetID="6" presetClass="emph" presetSubtype="0" autoRev="1" fill="hold" grpId="1" nodeType="withEffect">
                                      <p:stCondLst>
                                        <p:cond delay="1700"/>
                                      </p:stCondLst>
                                      <p:childTnLst>
                                        <p:animScale>
                                          <p:cBhvr>
                                            <p:cTn id="286" dur="150" fill="hold"/>
                                            <p:tgtEl>
                                              <p:spTgt spid="62"/>
                                            </p:tgtEl>
                                          </p:cBhvr>
                                          <p:by x="110000" y="110000"/>
                                        </p:animScale>
                                      </p:childTnLst>
                                    </p:cTn>
                                  </p:par>
                                  <p:par>
                                    <p:cTn id="287" presetID="53" presetClass="entr" presetSubtype="16" fill="hold" grpId="0" nodeType="withEffect">
                                      <p:stCondLst>
                                        <p:cond delay="2000"/>
                                      </p:stCondLst>
                                      <p:childTnLst>
                                        <p:set>
                                          <p:cBhvr>
                                            <p:cTn id="288" dur="1" fill="hold">
                                              <p:stCondLst>
                                                <p:cond delay="0"/>
                                              </p:stCondLst>
                                            </p:cTn>
                                            <p:tgtEl>
                                              <p:spTgt spid="63"/>
                                            </p:tgtEl>
                                            <p:attrNameLst>
                                              <p:attrName>style.visibility</p:attrName>
                                            </p:attrNameLst>
                                          </p:cBhvr>
                                          <p:to>
                                            <p:strVal val="visible"/>
                                          </p:to>
                                        </p:set>
                                        <p:anim calcmode="lin" valueType="num">
                                          <p:cBhvr>
                                            <p:cTn id="289" dur="300" fill="hold"/>
                                            <p:tgtEl>
                                              <p:spTgt spid="63"/>
                                            </p:tgtEl>
                                            <p:attrNameLst>
                                              <p:attrName>ppt_w</p:attrName>
                                            </p:attrNameLst>
                                          </p:cBhvr>
                                          <p:tavLst>
                                            <p:tav tm="0">
                                              <p:val>
                                                <p:fltVal val="0"/>
                                              </p:val>
                                            </p:tav>
                                            <p:tav tm="100000">
                                              <p:val>
                                                <p:strVal val="#ppt_w"/>
                                              </p:val>
                                            </p:tav>
                                          </p:tavLst>
                                        </p:anim>
                                        <p:anim calcmode="lin" valueType="num">
                                          <p:cBhvr>
                                            <p:cTn id="290" dur="300" fill="hold"/>
                                            <p:tgtEl>
                                              <p:spTgt spid="63"/>
                                            </p:tgtEl>
                                            <p:attrNameLst>
                                              <p:attrName>ppt_h</p:attrName>
                                            </p:attrNameLst>
                                          </p:cBhvr>
                                          <p:tavLst>
                                            <p:tav tm="0">
                                              <p:val>
                                                <p:fltVal val="0"/>
                                              </p:val>
                                            </p:tav>
                                            <p:tav tm="100000">
                                              <p:val>
                                                <p:strVal val="#ppt_h"/>
                                              </p:val>
                                            </p:tav>
                                          </p:tavLst>
                                        </p:anim>
                                        <p:animEffect transition="in" filter="fade">
                                          <p:cBhvr>
                                            <p:cTn id="291" dur="300"/>
                                            <p:tgtEl>
                                              <p:spTgt spid="63"/>
                                            </p:tgtEl>
                                          </p:cBhvr>
                                        </p:animEffect>
                                      </p:childTnLst>
                                    </p:cTn>
                                  </p:par>
                                  <p:par>
                                    <p:cTn id="292" presetID="6" presetClass="emph" presetSubtype="0" autoRev="1" fill="hold" grpId="1" nodeType="withEffect">
                                      <p:stCondLst>
                                        <p:cond delay="2300"/>
                                      </p:stCondLst>
                                      <p:childTnLst>
                                        <p:animScale>
                                          <p:cBhvr>
                                            <p:cTn id="293" dur="150" fill="hold"/>
                                            <p:tgtEl>
                                              <p:spTgt spid="63"/>
                                            </p:tgtEl>
                                          </p:cBhvr>
                                          <p:by x="110000" y="110000"/>
                                        </p:animScale>
                                      </p:childTnLst>
                                    </p:cTn>
                                  </p:par>
                                  <p:par>
                                    <p:cTn id="294" presetID="2" presetClass="entr" presetSubtype="2" fill="hold" grpId="0" nodeType="withEffect">
                                      <p:stCondLst>
                                        <p:cond delay="1700"/>
                                      </p:stCondLst>
                                      <p:childTnLst>
                                        <p:set>
                                          <p:cBhvr>
                                            <p:cTn id="295" dur="1" fill="hold">
                                              <p:stCondLst>
                                                <p:cond delay="0"/>
                                              </p:stCondLst>
                                            </p:cTn>
                                            <p:tgtEl>
                                              <p:spTgt spid="64"/>
                                            </p:tgtEl>
                                            <p:attrNameLst>
                                              <p:attrName>style.visibility</p:attrName>
                                            </p:attrNameLst>
                                          </p:cBhvr>
                                          <p:to>
                                            <p:strVal val="visible"/>
                                          </p:to>
                                        </p:set>
                                        <p:anim calcmode="lin" valueType="num">
                                          <p:cBhvr additive="base">
                                            <p:cTn id="296" dur="500" fill="hold"/>
                                            <p:tgtEl>
                                              <p:spTgt spid="64"/>
                                            </p:tgtEl>
                                            <p:attrNameLst>
                                              <p:attrName>ppt_x</p:attrName>
                                            </p:attrNameLst>
                                          </p:cBhvr>
                                          <p:tavLst>
                                            <p:tav tm="0">
                                              <p:val>
                                                <p:strVal val="1+#ppt_w/2"/>
                                              </p:val>
                                            </p:tav>
                                            <p:tav tm="100000">
                                              <p:val>
                                                <p:strVal val="#ppt_x"/>
                                              </p:val>
                                            </p:tav>
                                          </p:tavLst>
                                        </p:anim>
                                        <p:anim calcmode="lin" valueType="num">
                                          <p:cBhvr additive="base">
                                            <p:cTn id="297" dur="500" fill="hold"/>
                                            <p:tgtEl>
                                              <p:spTgt spid="64"/>
                                            </p:tgtEl>
                                            <p:attrNameLst>
                                              <p:attrName>ppt_y</p:attrName>
                                            </p:attrNameLst>
                                          </p:cBhvr>
                                          <p:tavLst>
                                            <p:tav tm="0">
                                              <p:val>
                                                <p:strVal val="#ppt_y"/>
                                              </p:val>
                                            </p:tav>
                                            <p:tav tm="100000">
                                              <p:val>
                                                <p:strVal val="#ppt_y"/>
                                              </p:val>
                                            </p:tav>
                                          </p:tavLst>
                                        </p:anim>
                                      </p:childTnLst>
                                    </p:cTn>
                                  </p:par>
                                  <p:par>
                                    <p:cTn id="298" presetID="53" presetClass="entr" presetSubtype="16" fill="hold" grpId="0" nodeType="withEffect">
                                      <p:stCondLst>
                                        <p:cond delay="1500"/>
                                      </p:stCondLst>
                                      <p:childTnLst>
                                        <p:set>
                                          <p:cBhvr>
                                            <p:cTn id="299" dur="1" fill="hold">
                                              <p:stCondLst>
                                                <p:cond delay="0"/>
                                              </p:stCondLst>
                                            </p:cTn>
                                            <p:tgtEl>
                                              <p:spTgt spid="61"/>
                                            </p:tgtEl>
                                            <p:attrNameLst>
                                              <p:attrName>style.visibility</p:attrName>
                                            </p:attrNameLst>
                                          </p:cBhvr>
                                          <p:to>
                                            <p:strVal val="visible"/>
                                          </p:to>
                                        </p:set>
                                        <p:anim calcmode="lin" valueType="num">
                                          <p:cBhvr>
                                            <p:cTn id="300" dur="300" fill="hold"/>
                                            <p:tgtEl>
                                              <p:spTgt spid="61"/>
                                            </p:tgtEl>
                                            <p:attrNameLst>
                                              <p:attrName>ppt_w</p:attrName>
                                            </p:attrNameLst>
                                          </p:cBhvr>
                                          <p:tavLst>
                                            <p:tav tm="0">
                                              <p:val>
                                                <p:fltVal val="0"/>
                                              </p:val>
                                            </p:tav>
                                            <p:tav tm="100000">
                                              <p:val>
                                                <p:strVal val="#ppt_w"/>
                                              </p:val>
                                            </p:tav>
                                          </p:tavLst>
                                        </p:anim>
                                        <p:anim calcmode="lin" valueType="num">
                                          <p:cBhvr>
                                            <p:cTn id="301" dur="300" fill="hold"/>
                                            <p:tgtEl>
                                              <p:spTgt spid="61"/>
                                            </p:tgtEl>
                                            <p:attrNameLst>
                                              <p:attrName>ppt_h</p:attrName>
                                            </p:attrNameLst>
                                          </p:cBhvr>
                                          <p:tavLst>
                                            <p:tav tm="0">
                                              <p:val>
                                                <p:fltVal val="0"/>
                                              </p:val>
                                            </p:tav>
                                            <p:tav tm="100000">
                                              <p:val>
                                                <p:strVal val="#ppt_h"/>
                                              </p:val>
                                            </p:tav>
                                          </p:tavLst>
                                        </p:anim>
                                        <p:animEffect transition="in" filter="fade">
                                          <p:cBhvr>
                                            <p:cTn id="302" dur="300"/>
                                            <p:tgtEl>
                                              <p:spTgt spid="61"/>
                                            </p:tgtEl>
                                          </p:cBhvr>
                                        </p:animEffect>
                                      </p:childTnLst>
                                    </p:cTn>
                                  </p:par>
                                  <p:par>
                                    <p:cTn id="303" presetID="6" presetClass="emph" presetSubtype="0" autoRev="1" fill="hold" grpId="1" nodeType="withEffect">
                                      <p:stCondLst>
                                        <p:cond delay="1800"/>
                                      </p:stCondLst>
                                      <p:childTnLst>
                                        <p:animScale>
                                          <p:cBhvr>
                                            <p:cTn id="304" dur="150" fill="hold"/>
                                            <p:tgtEl>
                                              <p:spTgt spid="61"/>
                                            </p:tgtEl>
                                          </p:cBhvr>
                                          <p:by x="110000" y="110000"/>
                                        </p:animScale>
                                      </p:childTnLst>
                                    </p:cTn>
                                  </p:par>
                                  <p:par>
                                    <p:cTn id="305" presetID="53" presetClass="entr" presetSubtype="16" fill="hold" grpId="0" nodeType="withEffect">
                                      <p:stCondLst>
                                        <p:cond delay="2000"/>
                                      </p:stCondLst>
                                      <p:childTnLst>
                                        <p:set>
                                          <p:cBhvr>
                                            <p:cTn id="306" dur="1" fill="hold">
                                              <p:stCondLst>
                                                <p:cond delay="0"/>
                                              </p:stCondLst>
                                            </p:cTn>
                                            <p:tgtEl>
                                              <p:spTgt spid="73"/>
                                            </p:tgtEl>
                                            <p:attrNameLst>
                                              <p:attrName>style.visibility</p:attrName>
                                            </p:attrNameLst>
                                          </p:cBhvr>
                                          <p:to>
                                            <p:strVal val="visible"/>
                                          </p:to>
                                        </p:set>
                                        <p:anim calcmode="lin" valueType="num">
                                          <p:cBhvr>
                                            <p:cTn id="307" dur="200" fill="hold"/>
                                            <p:tgtEl>
                                              <p:spTgt spid="73"/>
                                            </p:tgtEl>
                                            <p:attrNameLst>
                                              <p:attrName>ppt_w</p:attrName>
                                            </p:attrNameLst>
                                          </p:cBhvr>
                                          <p:tavLst>
                                            <p:tav tm="0">
                                              <p:val>
                                                <p:fltVal val="0"/>
                                              </p:val>
                                            </p:tav>
                                            <p:tav tm="100000">
                                              <p:val>
                                                <p:strVal val="#ppt_w"/>
                                              </p:val>
                                            </p:tav>
                                          </p:tavLst>
                                        </p:anim>
                                        <p:anim calcmode="lin" valueType="num">
                                          <p:cBhvr>
                                            <p:cTn id="308" dur="200" fill="hold"/>
                                            <p:tgtEl>
                                              <p:spTgt spid="73"/>
                                            </p:tgtEl>
                                            <p:attrNameLst>
                                              <p:attrName>ppt_h</p:attrName>
                                            </p:attrNameLst>
                                          </p:cBhvr>
                                          <p:tavLst>
                                            <p:tav tm="0">
                                              <p:val>
                                                <p:fltVal val="0"/>
                                              </p:val>
                                            </p:tav>
                                            <p:tav tm="100000">
                                              <p:val>
                                                <p:strVal val="#ppt_h"/>
                                              </p:val>
                                            </p:tav>
                                          </p:tavLst>
                                        </p:anim>
                                        <p:animEffect transition="in" filter="fade">
                                          <p:cBhvr>
                                            <p:cTn id="309" dur="200"/>
                                            <p:tgtEl>
                                              <p:spTgt spid="73"/>
                                            </p:tgtEl>
                                          </p:cBhvr>
                                        </p:animEffect>
                                      </p:childTnLst>
                                    </p:cTn>
                                  </p:par>
                                  <p:par>
                                    <p:cTn id="310" presetID="6" presetClass="emph" presetSubtype="0" autoRev="1" fill="hold" grpId="1" nodeType="withEffect">
                                      <p:stCondLst>
                                        <p:cond delay="2100"/>
                                      </p:stCondLst>
                                      <p:childTnLst>
                                        <p:animScale>
                                          <p:cBhvr>
                                            <p:cTn id="311" dur="150" fill="hold"/>
                                            <p:tgtEl>
                                              <p:spTgt spid="73"/>
                                            </p:tgtEl>
                                          </p:cBhvr>
                                          <p:by x="110000" y="110000"/>
                                        </p:animScale>
                                      </p:childTnLst>
                                    </p:cTn>
                                  </p:par>
                                  <p:par>
                                    <p:cTn id="312" presetID="2" presetClass="entr" presetSubtype="2" fill="hold" grpId="0" nodeType="withEffect">
                                      <p:stCondLst>
                                        <p:cond delay="1800"/>
                                      </p:stCondLst>
                                      <p:childTnLst>
                                        <p:set>
                                          <p:cBhvr>
                                            <p:cTn id="313" dur="1" fill="hold">
                                              <p:stCondLst>
                                                <p:cond delay="0"/>
                                              </p:stCondLst>
                                            </p:cTn>
                                            <p:tgtEl>
                                              <p:spTgt spid="74"/>
                                            </p:tgtEl>
                                            <p:attrNameLst>
                                              <p:attrName>style.visibility</p:attrName>
                                            </p:attrNameLst>
                                          </p:cBhvr>
                                          <p:to>
                                            <p:strVal val="visible"/>
                                          </p:to>
                                        </p:set>
                                        <p:anim calcmode="lin" valueType="num">
                                          <p:cBhvr additive="base">
                                            <p:cTn id="314" dur="500" fill="hold"/>
                                            <p:tgtEl>
                                              <p:spTgt spid="74"/>
                                            </p:tgtEl>
                                            <p:attrNameLst>
                                              <p:attrName>ppt_x</p:attrName>
                                            </p:attrNameLst>
                                          </p:cBhvr>
                                          <p:tavLst>
                                            <p:tav tm="0">
                                              <p:val>
                                                <p:strVal val="1+#ppt_w/2"/>
                                              </p:val>
                                            </p:tav>
                                            <p:tav tm="100000">
                                              <p:val>
                                                <p:strVal val="#ppt_x"/>
                                              </p:val>
                                            </p:tav>
                                          </p:tavLst>
                                        </p:anim>
                                        <p:anim calcmode="lin" valueType="num">
                                          <p:cBhvr additive="base">
                                            <p:cTn id="315" dur="500" fill="hold"/>
                                            <p:tgtEl>
                                              <p:spTgt spid="74"/>
                                            </p:tgtEl>
                                            <p:attrNameLst>
                                              <p:attrName>ppt_y</p:attrName>
                                            </p:attrNameLst>
                                          </p:cBhvr>
                                          <p:tavLst>
                                            <p:tav tm="0">
                                              <p:val>
                                                <p:strVal val="#ppt_y"/>
                                              </p:val>
                                            </p:tav>
                                            <p:tav tm="100000">
                                              <p:val>
                                                <p:strVal val="#ppt_y"/>
                                              </p:val>
                                            </p:tav>
                                          </p:tavLst>
                                        </p:anim>
                                      </p:childTnLst>
                                    </p:cTn>
                                  </p:par>
                                  <p:par>
                                    <p:cTn id="316" presetID="53" presetClass="entr" presetSubtype="16" fill="hold" grpId="0" nodeType="withEffect">
                                      <p:stCondLst>
                                        <p:cond delay="1400"/>
                                      </p:stCondLst>
                                      <p:childTnLst>
                                        <p:set>
                                          <p:cBhvr>
                                            <p:cTn id="317" dur="1" fill="hold">
                                              <p:stCondLst>
                                                <p:cond delay="0"/>
                                              </p:stCondLst>
                                            </p:cTn>
                                            <p:tgtEl>
                                              <p:spTgt spid="75"/>
                                            </p:tgtEl>
                                            <p:attrNameLst>
                                              <p:attrName>style.visibility</p:attrName>
                                            </p:attrNameLst>
                                          </p:cBhvr>
                                          <p:to>
                                            <p:strVal val="visible"/>
                                          </p:to>
                                        </p:set>
                                        <p:anim calcmode="lin" valueType="num">
                                          <p:cBhvr>
                                            <p:cTn id="318" dur="300" fill="hold"/>
                                            <p:tgtEl>
                                              <p:spTgt spid="75"/>
                                            </p:tgtEl>
                                            <p:attrNameLst>
                                              <p:attrName>ppt_w</p:attrName>
                                            </p:attrNameLst>
                                          </p:cBhvr>
                                          <p:tavLst>
                                            <p:tav tm="0">
                                              <p:val>
                                                <p:fltVal val="0"/>
                                              </p:val>
                                            </p:tav>
                                            <p:tav tm="100000">
                                              <p:val>
                                                <p:strVal val="#ppt_w"/>
                                              </p:val>
                                            </p:tav>
                                          </p:tavLst>
                                        </p:anim>
                                        <p:anim calcmode="lin" valueType="num">
                                          <p:cBhvr>
                                            <p:cTn id="319" dur="300" fill="hold"/>
                                            <p:tgtEl>
                                              <p:spTgt spid="75"/>
                                            </p:tgtEl>
                                            <p:attrNameLst>
                                              <p:attrName>ppt_h</p:attrName>
                                            </p:attrNameLst>
                                          </p:cBhvr>
                                          <p:tavLst>
                                            <p:tav tm="0">
                                              <p:val>
                                                <p:fltVal val="0"/>
                                              </p:val>
                                            </p:tav>
                                            <p:tav tm="100000">
                                              <p:val>
                                                <p:strVal val="#ppt_h"/>
                                              </p:val>
                                            </p:tav>
                                          </p:tavLst>
                                        </p:anim>
                                        <p:animEffect transition="in" filter="fade">
                                          <p:cBhvr>
                                            <p:cTn id="320" dur="300"/>
                                            <p:tgtEl>
                                              <p:spTgt spid="75"/>
                                            </p:tgtEl>
                                          </p:cBhvr>
                                        </p:animEffect>
                                      </p:childTnLst>
                                    </p:cTn>
                                  </p:par>
                                  <p:par>
                                    <p:cTn id="321" presetID="6" presetClass="emph" presetSubtype="0" autoRev="1" fill="hold" grpId="1" nodeType="withEffect">
                                      <p:stCondLst>
                                        <p:cond delay="1700"/>
                                      </p:stCondLst>
                                      <p:childTnLst>
                                        <p:animScale>
                                          <p:cBhvr>
                                            <p:cTn id="322" dur="150" fill="hold"/>
                                            <p:tgtEl>
                                              <p:spTgt spid="75"/>
                                            </p:tgtEl>
                                          </p:cBhvr>
                                          <p:by x="110000" y="110000"/>
                                        </p:animScale>
                                      </p:childTnLst>
                                    </p:cTn>
                                  </p:par>
                                  <p:par>
                                    <p:cTn id="323" presetID="53" presetClass="entr" presetSubtype="16" fill="hold" grpId="0" nodeType="withEffect">
                                      <p:stCondLst>
                                        <p:cond delay="2000"/>
                                      </p:stCondLst>
                                      <p:childTnLst>
                                        <p:set>
                                          <p:cBhvr>
                                            <p:cTn id="324" dur="1" fill="hold">
                                              <p:stCondLst>
                                                <p:cond delay="0"/>
                                              </p:stCondLst>
                                            </p:cTn>
                                            <p:tgtEl>
                                              <p:spTgt spid="76"/>
                                            </p:tgtEl>
                                            <p:attrNameLst>
                                              <p:attrName>style.visibility</p:attrName>
                                            </p:attrNameLst>
                                          </p:cBhvr>
                                          <p:to>
                                            <p:strVal val="visible"/>
                                          </p:to>
                                        </p:set>
                                        <p:anim calcmode="lin" valueType="num">
                                          <p:cBhvr>
                                            <p:cTn id="325" dur="300" fill="hold"/>
                                            <p:tgtEl>
                                              <p:spTgt spid="76"/>
                                            </p:tgtEl>
                                            <p:attrNameLst>
                                              <p:attrName>ppt_w</p:attrName>
                                            </p:attrNameLst>
                                          </p:cBhvr>
                                          <p:tavLst>
                                            <p:tav tm="0">
                                              <p:val>
                                                <p:fltVal val="0"/>
                                              </p:val>
                                            </p:tav>
                                            <p:tav tm="100000">
                                              <p:val>
                                                <p:strVal val="#ppt_w"/>
                                              </p:val>
                                            </p:tav>
                                          </p:tavLst>
                                        </p:anim>
                                        <p:anim calcmode="lin" valueType="num">
                                          <p:cBhvr>
                                            <p:cTn id="326" dur="300" fill="hold"/>
                                            <p:tgtEl>
                                              <p:spTgt spid="76"/>
                                            </p:tgtEl>
                                            <p:attrNameLst>
                                              <p:attrName>ppt_h</p:attrName>
                                            </p:attrNameLst>
                                          </p:cBhvr>
                                          <p:tavLst>
                                            <p:tav tm="0">
                                              <p:val>
                                                <p:fltVal val="0"/>
                                              </p:val>
                                            </p:tav>
                                            <p:tav tm="100000">
                                              <p:val>
                                                <p:strVal val="#ppt_h"/>
                                              </p:val>
                                            </p:tav>
                                          </p:tavLst>
                                        </p:anim>
                                        <p:animEffect transition="in" filter="fade">
                                          <p:cBhvr>
                                            <p:cTn id="327" dur="300"/>
                                            <p:tgtEl>
                                              <p:spTgt spid="76"/>
                                            </p:tgtEl>
                                          </p:cBhvr>
                                        </p:animEffect>
                                      </p:childTnLst>
                                    </p:cTn>
                                  </p:par>
                                  <p:par>
                                    <p:cTn id="328" presetID="6" presetClass="emph" presetSubtype="0" autoRev="1" fill="hold" grpId="1" nodeType="withEffect">
                                      <p:stCondLst>
                                        <p:cond delay="2200"/>
                                      </p:stCondLst>
                                      <p:childTnLst>
                                        <p:animScale>
                                          <p:cBhvr>
                                            <p:cTn id="329" dur="150" fill="hold"/>
                                            <p:tgtEl>
                                              <p:spTgt spid="76"/>
                                            </p:tgtEl>
                                          </p:cBhvr>
                                          <p:by x="110000" y="110000"/>
                                        </p:animScale>
                                      </p:childTnLst>
                                    </p:cTn>
                                  </p:par>
                                  <p:par>
                                    <p:cTn id="330" presetID="2" presetClass="entr" presetSubtype="2" fill="hold" grpId="0" nodeType="withEffect">
                                      <p:stCondLst>
                                        <p:cond delay="1900"/>
                                      </p:stCondLst>
                                      <p:childTnLst>
                                        <p:set>
                                          <p:cBhvr>
                                            <p:cTn id="331" dur="1" fill="hold">
                                              <p:stCondLst>
                                                <p:cond delay="0"/>
                                              </p:stCondLst>
                                            </p:cTn>
                                            <p:tgtEl>
                                              <p:spTgt spid="77"/>
                                            </p:tgtEl>
                                            <p:attrNameLst>
                                              <p:attrName>style.visibility</p:attrName>
                                            </p:attrNameLst>
                                          </p:cBhvr>
                                          <p:to>
                                            <p:strVal val="visible"/>
                                          </p:to>
                                        </p:set>
                                        <p:anim calcmode="lin" valueType="num">
                                          <p:cBhvr additive="base">
                                            <p:cTn id="332" dur="500" fill="hold"/>
                                            <p:tgtEl>
                                              <p:spTgt spid="77"/>
                                            </p:tgtEl>
                                            <p:attrNameLst>
                                              <p:attrName>ppt_x</p:attrName>
                                            </p:attrNameLst>
                                          </p:cBhvr>
                                          <p:tavLst>
                                            <p:tav tm="0">
                                              <p:val>
                                                <p:strVal val="1+#ppt_w/2"/>
                                              </p:val>
                                            </p:tav>
                                            <p:tav tm="100000">
                                              <p:val>
                                                <p:strVal val="#ppt_x"/>
                                              </p:val>
                                            </p:tav>
                                          </p:tavLst>
                                        </p:anim>
                                        <p:anim calcmode="lin" valueType="num">
                                          <p:cBhvr additive="base">
                                            <p:cTn id="333" dur="5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52" grpId="0" animBg="1"/>
          <p:bldP spid="52" grpId="1" animBg="1"/>
          <p:bldP spid="53" grpId="0"/>
          <p:bldP spid="53" grpId="1"/>
          <p:bldP spid="54" grpId="0"/>
          <p:bldP spid="55" grpId="0" animBg="1"/>
          <p:bldP spid="55" grpId="1" animBg="1"/>
          <p:bldP spid="65" grpId="0"/>
          <p:bldP spid="65" grpId="1"/>
          <p:bldP spid="66" grpId="0"/>
          <p:bldP spid="118" grpId="0" animBg="1"/>
          <p:bldP spid="118" grpId="1" animBg="1"/>
          <p:bldP spid="119" grpId="0"/>
          <p:bldP spid="119" grpId="1"/>
          <p:bldP spid="120" grpId="0"/>
          <p:bldP spid="121" grpId="0" animBg="1"/>
          <p:bldP spid="121" grpId="1" animBg="1"/>
          <p:bldP spid="122" grpId="0"/>
          <p:bldP spid="122" grpId="1"/>
          <p:bldP spid="123" grpId="0"/>
          <p:bldP spid="62" grpId="0" animBg="1"/>
          <p:bldP spid="62" grpId="1" animBg="1"/>
          <p:bldP spid="63" grpId="0"/>
          <p:bldP spid="63" grpId="1"/>
          <p:bldP spid="64" grpId="0"/>
          <p:bldP spid="61" grpId="0" animBg="1"/>
          <p:bldP spid="61" grpId="1" animBg="1"/>
          <p:bldP spid="73" grpId="0"/>
          <p:bldP spid="73" grpId="1"/>
          <p:bldP spid="74" grpId="0"/>
          <p:bldP spid="75" grpId="0" animBg="1"/>
          <p:bldP spid="75" grpId="1" animBg="1"/>
          <p:bldP spid="76" grpId="0"/>
          <p:bldP spid="76" grpId="1"/>
          <p:bldP spid="7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C5578D1-E164-4B5A-A826-E324FB909E5C}"/>
              </a:ext>
            </a:extLst>
          </p:cNvPr>
          <p:cNvGrpSpPr/>
          <p:nvPr/>
        </p:nvGrpSpPr>
        <p:grpSpPr>
          <a:xfrm>
            <a:off x="2478" y="1879313"/>
            <a:ext cx="9141522" cy="1824053"/>
            <a:chOff x="-4282523" y="2186464"/>
            <a:chExt cx="9144000" cy="2729894"/>
          </a:xfrm>
        </p:grpSpPr>
        <p:sp>
          <p:nvSpPr>
            <p:cNvPr id="16" name="Rectangle 2" descr="psb">
              <a:extLst>
                <a:ext uri="{FF2B5EF4-FFF2-40B4-BE49-F238E27FC236}">
                  <a16:creationId xmlns:a16="http://schemas.microsoft.com/office/drawing/2014/main" id="{F4E23AF3-1589-4523-856D-6E25158D4AB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A4DDE24D-FEFC-4A1F-8447-FA4CA554F58F}"/>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3D06E27C-1FF1-418D-8809-77F54382FED4}"/>
              </a:ext>
            </a:extLst>
          </p:cNvPr>
          <p:cNvPicPr>
            <a:picLocks noChangeAspect="1"/>
          </p:cNvPicPr>
          <p:nvPr/>
        </p:nvPicPr>
        <p:blipFill>
          <a:blip r:embed="rId3"/>
          <a:stretch>
            <a:fillRect/>
          </a:stretch>
        </p:blipFill>
        <p:spPr>
          <a:xfrm>
            <a:off x="794679" y="1346820"/>
            <a:ext cx="2048905" cy="266357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CD86F309-947C-4625-8A97-4D2338B13BC4}"/>
              </a:ext>
            </a:extLst>
          </p:cNvPr>
          <p:cNvPicPr>
            <a:picLocks noChangeAspect="1"/>
          </p:cNvPicPr>
          <p:nvPr/>
        </p:nvPicPr>
        <p:blipFill>
          <a:blip r:embed="rId4"/>
          <a:stretch>
            <a:fillRect/>
          </a:stretch>
        </p:blipFill>
        <p:spPr>
          <a:xfrm>
            <a:off x="4175259" y="913671"/>
            <a:ext cx="3456384" cy="136832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4B320869-3D85-4695-88B3-C33B43D3B6F2}"/>
              </a:ext>
            </a:extLst>
          </p:cNvPr>
          <p:cNvPicPr>
            <a:picLocks noChangeAspect="1"/>
          </p:cNvPicPr>
          <p:nvPr/>
        </p:nvPicPr>
        <p:blipFill>
          <a:blip r:embed="rId5"/>
          <a:stretch>
            <a:fillRect/>
          </a:stretch>
        </p:blipFill>
        <p:spPr>
          <a:xfrm>
            <a:off x="4175259" y="2548243"/>
            <a:ext cx="3595147" cy="2242134"/>
          </a:xfrm>
          <a:prstGeom prst="rect">
            <a:avLst/>
          </a:prstGeom>
          <a:ln>
            <a:noFill/>
          </a:ln>
          <a:effectLst>
            <a:outerShdw blurRad="292100" dist="139700" dir="2700000" algn="tl" rotWithShape="0">
              <a:srgbClr val="333333">
                <a:alpha val="65000"/>
              </a:srgbClr>
            </a:outerShdw>
          </a:effectLst>
        </p:spPr>
      </p:pic>
      <p:sp>
        <p:nvSpPr>
          <p:cNvPr id="18" name="Rectangle 39">
            <a:extLst>
              <a:ext uri="{FF2B5EF4-FFF2-40B4-BE49-F238E27FC236}">
                <a16:creationId xmlns:a16="http://schemas.microsoft.com/office/drawing/2014/main" id="{4CC4327D-2840-444A-A2D6-37FA03B6AB1B}"/>
              </a:ext>
            </a:extLst>
          </p:cNvPr>
          <p:cNvSpPr>
            <a:spLocks noChangeArrowheads="1"/>
          </p:cNvSpPr>
          <p:nvPr/>
        </p:nvSpPr>
        <p:spPr bwMode="auto">
          <a:xfrm>
            <a:off x="1395142" y="931392"/>
            <a:ext cx="936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任务分配</a:t>
            </a:r>
            <a:endParaRPr lang="en-US" altLang="zh-CN" sz="16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1440385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70E40AA-371B-4964-95BC-E8F0AD1F89BC}"/>
              </a:ext>
            </a:extLst>
          </p:cNvPr>
          <p:cNvGrpSpPr/>
          <p:nvPr/>
        </p:nvGrpSpPr>
        <p:grpSpPr>
          <a:xfrm>
            <a:off x="2478" y="1994892"/>
            <a:ext cx="9141522" cy="1440160"/>
            <a:chOff x="-4282523" y="2186464"/>
            <a:chExt cx="9144000" cy="2729894"/>
          </a:xfrm>
        </p:grpSpPr>
        <p:sp>
          <p:nvSpPr>
            <p:cNvPr id="15" name="Rectangle 2" descr="psb">
              <a:extLst>
                <a:ext uri="{FF2B5EF4-FFF2-40B4-BE49-F238E27FC236}">
                  <a16:creationId xmlns:a16="http://schemas.microsoft.com/office/drawing/2014/main" id="{9B66FF2D-B888-46CA-B146-BC29216D4AF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3">
              <a:extLst>
                <a:ext uri="{FF2B5EF4-FFF2-40B4-BE49-F238E27FC236}">
                  <a16:creationId xmlns:a16="http://schemas.microsoft.com/office/drawing/2014/main" id="{0658234B-948C-4AC1-A844-8A552CCBCB0C}"/>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267744" y="338497"/>
            <a:ext cx="5040560"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11.</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是否采用了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Project</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工具绘制了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GANTT</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图？是否准确？</a:t>
            </a:r>
            <a:endParaRPr lang="en-US" altLang="zh-CN" sz="1200" b="1" dirty="0">
              <a:latin typeface="微软雅黑" panose="020B0503020204020204" pitchFamily="34" charset="-122"/>
              <a:ea typeface="微软雅黑" panose="020B0503020204020204" pitchFamily="34" charset="-122"/>
              <a:cs typeface="华文楷体" panose="02010600040101010101" charset="-122"/>
            </a:endParaRPr>
          </a:p>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     </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在相应的网络图中，是否明确了里程碑？</a:t>
            </a:r>
          </a:p>
        </p:txBody>
      </p:sp>
      <p:sp>
        <p:nvSpPr>
          <p:cNvPr id="17" name="Rectangle 39">
            <a:extLst>
              <a:ext uri="{FF2B5EF4-FFF2-40B4-BE49-F238E27FC236}">
                <a16:creationId xmlns:a16="http://schemas.microsoft.com/office/drawing/2014/main" id="{351CC6FC-B96C-4477-9215-0912079F9095}"/>
              </a:ext>
            </a:extLst>
          </p:cNvPr>
          <p:cNvSpPr>
            <a:spLocks noChangeArrowheads="1"/>
          </p:cNvSpPr>
          <p:nvPr/>
        </p:nvSpPr>
        <p:spPr bwMode="auto">
          <a:xfrm>
            <a:off x="4139952" y="885614"/>
            <a:ext cx="936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甘特图</a:t>
            </a:r>
            <a:endParaRPr lang="en-US" altLang="zh-CN" b="1" dirty="0">
              <a:solidFill>
                <a:srgbClr val="EA5514"/>
              </a:solidFill>
              <a:latin typeface="微软雅黑" pitchFamily="34" charset="-122"/>
              <a:ea typeface="微软雅黑" pitchFamily="34" charset="-122"/>
              <a:cs typeface="宋体" pitchFamily="2" charset="-122"/>
            </a:endParaRPr>
          </a:p>
        </p:txBody>
      </p:sp>
      <p:pic>
        <p:nvPicPr>
          <p:cNvPr id="4" name="图片 3">
            <a:extLst>
              <a:ext uri="{FF2B5EF4-FFF2-40B4-BE49-F238E27FC236}">
                <a16:creationId xmlns:a16="http://schemas.microsoft.com/office/drawing/2014/main" id="{B45FC7E7-F660-4CCA-9C9F-B66CCD43F688}"/>
              </a:ext>
            </a:extLst>
          </p:cNvPr>
          <p:cNvPicPr>
            <a:picLocks noChangeAspect="1"/>
          </p:cNvPicPr>
          <p:nvPr/>
        </p:nvPicPr>
        <p:blipFill>
          <a:blip r:embed="rId3"/>
          <a:stretch>
            <a:fillRect/>
          </a:stretch>
        </p:blipFill>
        <p:spPr>
          <a:xfrm>
            <a:off x="2537283" y="1635842"/>
            <a:ext cx="4069433" cy="1386960"/>
          </a:xfrm>
          <a:prstGeom prst="rect">
            <a:avLst/>
          </a:prstGeom>
          <a:ln>
            <a:noFill/>
          </a:ln>
          <a:effectLst>
            <a:outerShdw blurRad="292100" dist="139700" dir="2700000" algn="tl" rotWithShape="0">
              <a:srgbClr val="333333">
                <a:alpha val="65000"/>
              </a:srgbClr>
            </a:outerShdw>
          </a:effectLst>
        </p:spPr>
      </p:pic>
      <p:pic>
        <p:nvPicPr>
          <p:cNvPr id="2" name="图片 1">
            <a:extLst>
              <a:ext uri="{FF2B5EF4-FFF2-40B4-BE49-F238E27FC236}">
                <a16:creationId xmlns:a16="http://schemas.microsoft.com/office/drawing/2014/main" id="{D95552AC-09B2-43F0-989F-D354F5FDDF58}"/>
              </a:ext>
            </a:extLst>
          </p:cNvPr>
          <p:cNvPicPr>
            <a:picLocks noChangeAspect="1"/>
          </p:cNvPicPr>
          <p:nvPr/>
        </p:nvPicPr>
        <p:blipFill>
          <a:blip r:embed="rId4"/>
          <a:stretch>
            <a:fillRect/>
          </a:stretch>
        </p:blipFill>
        <p:spPr>
          <a:xfrm>
            <a:off x="698245" y="1248065"/>
            <a:ext cx="4054076" cy="313896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9BE0F089-FCA1-4305-B337-E9214DDD5C81}"/>
              </a:ext>
            </a:extLst>
          </p:cNvPr>
          <p:cNvPicPr>
            <a:picLocks noChangeAspect="1"/>
          </p:cNvPicPr>
          <p:nvPr/>
        </p:nvPicPr>
        <p:blipFill>
          <a:blip r:embed="rId5"/>
          <a:stretch>
            <a:fillRect/>
          </a:stretch>
        </p:blipFill>
        <p:spPr>
          <a:xfrm>
            <a:off x="5364088" y="1346820"/>
            <a:ext cx="3612824" cy="2818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59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70E40AA-371B-4964-95BC-E8F0AD1F89BC}"/>
              </a:ext>
            </a:extLst>
          </p:cNvPr>
          <p:cNvGrpSpPr/>
          <p:nvPr/>
        </p:nvGrpSpPr>
        <p:grpSpPr>
          <a:xfrm>
            <a:off x="2478" y="1879313"/>
            <a:ext cx="9141522" cy="1824053"/>
            <a:chOff x="-4282523" y="2186464"/>
            <a:chExt cx="9144000" cy="2729894"/>
          </a:xfrm>
        </p:grpSpPr>
        <p:sp>
          <p:nvSpPr>
            <p:cNvPr id="15" name="Rectangle 2" descr="psb">
              <a:extLst>
                <a:ext uri="{FF2B5EF4-FFF2-40B4-BE49-F238E27FC236}">
                  <a16:creationId xmlns:a16="http://schemas.microsoft.com/office/drawing/2014/main" id="{9B66FF2D-B888-46CA-B146-BC29216D4AF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3">
              <a:extLst>
                <a:ext uri="{FF2B5EF4-FFF2-40B4-BE49-F238E27FC236}">
                  <a16:creationId xmlns:a16="http://schemas.microsoft.com/office/drawing/2014/main" id="{0658234B-948C-4AC1-A844-8A552CCBCB0C}"/>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4" name="图片 3">
            <a:extLst>
              <a:ext uri="{FF2B5EF4-FFF2-40B4-BE49-F238E27FC236}">
                <a16:creationId xmlns:a16="http://schemas.microsoft.com/office/drawing/2014/main" id="{33983925-B590-4A12-B975-185C0C228409}"/>
              </a:ext>
            </a:extLst>
          </p:cNvPr>
          <p:cNvPicPr>
            <a:picLocks noChangeAspect="1"/>
          </p:cNvPicPr>
          <p:nvPr/>
        </p:nvPicPr>
        <p:blipFill>
          <a:blip r:embed="rId3"/>
          <a:stretch>
            <a:fillRect/>
          </a:stretch>
        </p:blipFill>
        <p:spPr>
          <a:xfrm>
            <a:off x="581836" y="853440"/>
            <a:ext cx="6582452" cy="2364221"/>
          </a:xfrm>
          <a:prstGeom prst="rect">
            <a:avLst/>
          </a:prstGeom>
          <a:ln>
            <a:noFill/>
          </a:ln>
          <a:effectLst>
            <a:outerShdw blurRad="292100" dist="139700" dir="2700000" algn="tl" rotWithShape="0">
              <a:srgbClr val="333333">
                <a:alpha val="65000"/>
              </a:srgbClr>
            </a:outerShdw>
          </a:effectLst>
        </p:spPr>
      </p:pic>
      <p:sp>
        <p:nvSpPr>
          <p:cNvPr id="17" name="Rectangle 39">
            <a:extLst>
              <a:ext uri="{FF2B5EF4-FFF2-40B4-BE49-F238E27FC236}">
                <a16:creationId xmlns:a16="http://schemas.microsoft.com/office/drawing/2014/main" id="{23950590-D19D-4C1B-958B-46C3D1F66538}"/>
              </a:ext>
            </a:extLst>
          </p:cNvPr>
          <p:cNvSpPr>
            <a:spLocks noChangeArrowheads="1"/>
          </p:cNvSpPr>
          <p:nvPr/>
        </p:nvSpPr>
        <p:spPr bwMode="auto">
          <a:xfrm>
            <a:off x="4103948" y="414164"/>
            <a:ext cx="936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网络图</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8" name="文本框 17">
            <a:extLst>
              <a:ext uri="{FF2B5EF4-FFF2-40B4-BE49-F238E27FC236}">
                <a16:creationId xmlns:a16="http://schemas.microsoft.com/office/drawing/2014/main" id="{48C19B72-AF26-41AF-8E20-95D46AB9E764}"/>
              </a:ext>
            </a:extLst>
          </p:cNvPr>
          <p:cNvSpPr txBox="1"/>
          <p:nvPr/>
        </p:nvSpPr>
        <p:spPr>
          <a:xfrm>
            <a:off x="122884" y="1180387"/>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项目启动</a:t>
            </a:r>
          </a:p>
        </p:txBody>
      </p:sp>
      <p:cxnSp>
        <p:nvCxnSpPr>
          <p:cNvPr id="19" name="直接箭头连接符 18">
            <a:extLst>
              <a:ext uri="{FF2B5EF4-FFF2-40B4-BE49-F238E27FC236}">
                <a16:creationId xmlns:a16="http://schemas.microsoft.com/office/drawing/2014/main" id="{39BECD26-8366-4BCD-B4D6-5FB790679F13}"/>
              </a:ext>
            </a:extLst>
          </p:cNvPr>
          <p:cNvCxnSpPr>
            <a:cxnSpLocks/>
          </p:cNvCxnSpPr>
          <p:nvPr/>
        </p:nvCxnSpPr>
        <p:spPr>
          <a:xfrm flipH="1">
            <a:off x="1237121" y="829856"/>
            <a:ext cx="216023" cy="2880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09B179A0-BA9E-4F82-95E0-53EB4B9495E1}"/>
              </a:ext>
            </a:extLst>
          </p:cNvPr>
          <p:cNvCxnSpPr/>
          <p:nvPr/>
        </p:nvCxnSpPr>
        <p:spPr>
          <a:xfrm flipV="1">
            <a:off x="482279" y="972707"/>
            <a:ext cx="166406"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文本框 27">
            <a:extLst>
              <a:ext uri="{FF2B5EF4-FFF2-40B4-BE49-F238E27FC236}">
                <a16:creationId xmlns:a16="http://schemas.microsoft.com/office/drawing/2014/main" id="{88878E99-176C-4775-B49F-5399A0284552}"/>
              </a:ext>
            </a:extLst>
          </p:cNvPr>
          <p:cNvSpPr txBox="1"/>
          <p:nvPr/>
        </p:nvSpPr>
        <p:spPr>
          <a:xfrm>
            <a:off x="1438051" y="645258"/>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项目计划</a:t>
            </a:r>
          </a:p>
        </p:txBody>
      </p:sp>
      <p:pic>
        <p:nvPicPr>
          <p:cNvPr id="7" name="图片 6">
            <a:extLst>
              <a:ext uri="{FF2B5EF4-FFF2-40B4-BE49-F238E27FC236}">
                <a16:creationId xmlns:a16="http://schemas.microsoft.com/office/drawing/2014/main" id="{F6AF6710-7B8E-475B-A9A4-194D428DE805}"/>
              </a:ext>
            </a:extLst>
          </p:cNvPr>
          <p:cNvPicPr>
            <a:picLocks noChangeAspect="1"/>
          </p:cNvPicPr>
          <p:nvPr/>
        </p:nvPicPr>
        <p:blipFill rotWithShape="1">
          <a:blip r:embed="rId4"/>
          <a:srcRect l="20029" t="-216" b="8260"/>
          <a:stretch/>
        </p:blipFill>
        <p:spPr>
          <a:xfrm>
            <a:off x="2840093" y="2791339"/>
            <a:ext cx="5688632" cy="2228436"/>
          </a:xfrm>
          <a:prstGeom prst="rect">
            <a:avLst/>
          </a:prstGeom>
        </p:spPr>
      </p:pic>
      <p:cxnSp>
        <p:nvCxnSpPr>
          <p:cNvPr id="29" name="直接箭头连接符 28">
            <a:extLst>
              <a:ext uri="{FF2B5EF4-FFF2-40B4-BE49-F238E27FC236}">
                <a16:creationId xmlns:a16="http://schemas.microsoft.com/office/drawing/2014/main" id="{790C91E7-33A3-413F-91C4-CA180472DC40}"/>
              </a:ext>
            </a:extLst>
          </p:cNvPr>
          <p:cNvCxnSpPr>
            <a:cxnSpLocks/>
          </p:cNvCxnSpPr>
          <p:nvPr/>
        </p:nvCxnSpPr>
        <p:spPr>
          <a:xfrm flipH="1">
            <a:off x="1619673" y="2252168"/>
            <a:ext cx="216023" cy="2880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文本框 29">
            <a:extLst>
              <a:ext uri="{FF2B5EF4-FFF2-40B4-BE49-F238E27FC236}">
                <a16:creationId xmlns:a16="http://schemas.microsoft.com/office/drawing/2014/main" id="{23A514EC-8FAC-4092-AC3A-67F2A9F77A1A}"/>
              </a:ext>
            </a:extLst>
          </p:cNvPr>
          <p:cNvSpPr txBox="1"/>
          <p:nvPr/>
        </p:nvSpPr>
        <p:spPr>
          <a:xfrm>
            <a:off x="1453144" y="2020990"/>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项目实施</a:t>
            </a:r>
          </a:p>
        </p:txBody>
      </p:sp>
      <p:sp>
        <p:nvSpPr>
          <p:cNvPr id="31" name="文本框 30">
            <a:extLst>
              <a:ext uri="{FF2B5EF4-FFF2-40B4-BE49-F238E27FC236}">
                <a16:creationId xmlns:a16="http://schemas.microsoft.com/office/drawing/2014/main" id="{0925D051-DB82-41E5-A594-770235DB3CDE}"/>
              </a:ext>
            </a:extLst>
          </p:cNvPr>
          <p:cNvSpPr txBox="1"/>
          <p:nvPr/>
        </p:nvSpPr>
        <p:spPr>
          <a:xfrm>
            <a:off x="2339752" y="3681451"/>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需求规格说明</a:t>
            </a:r>
          </a:p>
        </p:txBody>
      </p:sp>
      <p:cxnSp>
        <p:nvCxnSpPr>
          <p:cNvPr id="32" name="直接箭头连接符 31">
            <a:extLst>
              <a:ext uri="{FF2B5EF4-FFF2-40B4-BE49-F238E27FC236}">
                <a16:creationId xmlns:a16="http://schemas.microsoft.com/office/drawing/2014/main" id="{BEF7C30A-D8EA-4EC0-B37E-ECE69CA78CDC}"/>
              </a:ext>
            </a:extLst>
          </p:cNvPr>
          <p:cNvCxnSpPr/>
          <p:nvPr/>
        </p:nvCxnSpPr>
        <p:spPr>
          <a:xfrm flipV="1">
            <a:off x="2927829" y="3438953"/>
            <a:ext cx="166406"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直接箭头连接符 32">
            <a:extLst>
              <a:ext uri="{FF2B5EF4-FFF2-40B4-BE49-F238E27FC236}">
                <a16:creationId xmlns:a16="http://schemas.microsoft.com/office/drawing/2014/main" id="{3BD5EBFA-6F1E-493C-A6A7-D73023361B33}"/>
              </a:ext>
            </a:extLst>
          </p:cNvPr>
          <p:cNvCxnSpPr>
            <a:cxnSpLocks/>
          </p:cNvCxnSpPr>
          <p:nvPr/>
        </p:nvCxnSpPr>
        <p:spPr>
          <a:xfrm flipH="1">
            <a:off x="4824029" y="4319852"/>
            <a:ext cx="216023" cy="2880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99A00950-F45E-4F0D-8CAA-8BAD475BA8C9}"/>
              </a:ext>
            </a:extLst>
          </p:cNvPr>
          <p:cNvSpPr txBox="1"/>
          <p:nvPr/>
        </p:nvSpPr>
        <p:spPr>
          <a:xfrm>
            <a:off x="4856317" y="4119485"/>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项目变更控制</a:t>
            </a:r>
          </a:p>
        </p:txBody>
      </p:sp>
      <p:cxnSp>
        <p:nvCxnSpPr>
          <p:cNvPr id="35" name="直接箭头连接符 34">
            <a:extLst>
              <a:ext uri="{FF2B5EF4-FFF2-40B4-BE49-F238E27FC236}">
                <a16:creationId xmlns:a16="http://schemas.microsoft.com/office/drawing/2014/main" id="{4C96554E-4C28-4104-90D7-959CAFD0BB7E}"/>
              </a:ext>
            </a:extLst>
          </p:cNvPr>
          <p:cNvCxnSpPr/>
          <p:nvPr/>
        </p:nvCxnSpPr>
        <p:spPr>
          <a:xfrm flipV="1">
            <a:off x="5532744" y="4802146"/>
            <a:ext cx="166406"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文本框 35">
            <a:extLst>
              <a:ext uri="{FF2B5EF4-FFF2-40B4-BE49-F238E27FC236}">
                <a16:creationId xmlns:a16="http://schemas.microsoft.com/office/drawing/2014/main" id="{26D07CB7-BF1B-4E95-B737-2B27996A89A4}"/>
              </a:ext>
            </a:extLst>
          </p:cNvPr>
          <p:cNvSpPr txBox="1"/>
          <p:nvPr/>
        </p:nvSpPr>
        <p:spPr>
          <a:xfrm>
            <a:off x="5364088" y="4968690"/>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项目收尾</a:t>
            </a:r>
          </a:p>
        </p:txBody>
      </p:sp>
      <p:cxnSp>
        <p:nvCxnSpPr>
          <p:cNvPr id="37" name="直接箭头连接符 36">
            <a:extLst>
              <a:ext uri="{FF2B5EF4-FFF2-40B4-BE49-F238E27FC236}">
                <a16:creationId xmlns:a16="http://schemas.microsoft.com/office/drawing/2014/main" id="{825A640E-1471-46C6-B130-5272345A2AEB}"/>
              </a:ext>
            </a:extLst>
          </p:cNvPr>
          <p:cNvCxnSpPr>
            <a:cxnSpLocks/>
          </p:cNvCxnSpPr>
          <p:nvPr/>
        </p:nvCxnSpPr>
        <p:spPr>
          <a:xfrm flipH="1">
            <a:off x="7380313" y="4605190"/>
            <a:ext cx="144015" cy="1969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文本框 37">
            <a:extLst>
              <a:ext uri="{FF2B5EF4-FFF2-40B4-BE49-F238E27FC236}">
                <a16:creationId xmlns:a16="http://schemas.microsoft.com/office/drawing/2014/main" id="{2DCE2800-04A7-43D6-A07C-EA482001DA4B}"/>
              </a:ext>
            </a:extLst>
          </p:cNvPr>
          <p:cNvSpPr txBox="1"/>
          <p:nvPr/>
        </p:nvSpPr>
        <p:spPr>
          <a:xfrm>
            <a:off x="7452320" y="4540536"/>
            <a:ext cx="1656184" cy="261610"/>
          </a:xfrm>
          <a:prstGeom prst="rect">
            <a:avLst/>
          </a:prstGeom>
          <a:noFill/>
        </p:spPr>
        <p:txBody>
          <a:bodyPr wrap="square" rtlCol="0">
            <a:spAutoFit/>
          </a:bodyPr>
          <a:lstStyle/>
          <a:p>
            <a:r>
              <a:rPr lang="zh-CN" altLang="en-US" sz="1100" b="1" dirty="0">
                <a:solidFill>
                  <a:srgbClr val="EA5514"/>
                </a:solidFill>
                <a:latin typeface="微软雅黑" panose="020B0503020204020204" pitchFamily="34" charset="-122"/>
                <a:ea typeface="微软雅黑" panose="020B0503020204020204" pitchFamily="34" charset="-122"/>
              </a:rPr>
              <a:t>项目终评</a:t>
            </a:r>
          </a:p>
        </p:txBody>
      </p:sp>
    </p:spTree>
    <p:extLst>
      <p:ext uri="{BB962C8B-B14F-4D97-AF65-F5344CB8AC3E}">
        <p14:creationId xmlns:p14="http://schemas.microsoft.com/office/powerpoint/2010/main" val="3420600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50DD798-916B-4FAB-BFF0-8D5CE50872AA}"/>
              </a:ext>
            </a:extLst>
          </p:cNvPr>
          <p:cNvGrpSpPr/>
          <p:nvPr/>
        </p:nvGrpSpPr>
        <p:grpSpPr>
          <a:xfrm>
            <a:off x="-2892" y="2066900"/>
            <a:ext cx="9141522" cy="1680037"/>
            <a:chOff x="-4282523" y="2186464"/>
            <a:chExt cx="9144000" cy="2729894"/>
          </a:xfrm>
        </p:grpSpPr>
        <p:sp>
          <p:nvSpPr>
            <p:cNvPr id="15" name="Rectangle 2" descr="psb">
              <a:extLst>
                <a:ext uri="{FF2B5EF4-FFF2-40B4-BE49-F238E27FC236}">
                  <a16:creationId xmlns:a16="http://schemas.microsoft.com/office/drawing/2014/main" id="{3F8B5A01-6C4D-4B4E-AD4E-86052778210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3">
              <a:extLst>
                <a:ext uri="{FF2B5EF4-FFF2-40B4-BE49-F238E27FC236}">
                  <a16:creationId xmlns:a16="http://schemas.microsoft.com/office/drawing/2014/main" id="{F7C96A6C-EC9F-4995-97F0-E8286BCD4E6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123728" y="338497"/>
            <a:ext cx="6539971"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12.</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需求计划中是否包含了项目计划的必要子计划？比如：风险、人力资源、预算等等</a:t>
            </a:r>
          </a:p>
        </p:txBody>
      </p:sp>
      <p:grpSp>
        <p:nvGrpSpPr>
          <p:cNvPr id="9" name="组合 8">
            <a:extLst>
              <a:ext uri="{FF2B5EF4-FFF2-40B4-BE49-F238E27FC236}">
                <a16:creationId xmlns:a16="http://schemas.microsoft.com/office/drawing/2014/main" id="{A3C4E329-73E0-47C1-99CD-7742DAADA96A}"/>
              </a:ext>
            </a:extLst>
          </p:cNvPr>
          <p:cNvGrpSpPr/>
          <p:nvPr/>
        </p:nvGrpSpPr>
        <p:grpSpPr>
          <a:xfrm>
            <a:off x="3231654" y="1284959"/>
            <a:ext cx="2782382" cy="3391669"/>
            <a:chOff x="565482" y="1130796"/>
            <a:chExt cx="2782382" cy="3391669"/>
          </a:xfrm>
        </p:grpSpPr>
        <p:pic>
          <p:nvPicPr>
            <p:cNvPr id="11" name="图片 10">
              <a:extLst>
                <a:ext uri="{FF2B5EF4-FFF2-40B4-BE49-F238E27FC236}">
                  <a16:creationId xmlns:a16="http://schemas.microsoft.com/office/drawing/2014/main" id="{FEBB9548-3953-4344-8457-A94108F3853E}"/>
                </a:ext>
              </a:extLst>
            </p:cNvPr>
            <p:cNvPicPr>
              <a:picLocks noChangeAspect="1"/>
            </p:cNvPicPr>
            <p:nvPr/>
          </p:nvPicPr>
          <p:blipFill>
            <a:blip r:embed="rId3"/>
            <a:stretch>
              <a:fillRect/>
            </a:stretch>
          </p:blipFill>
          <p:spPr>
            <a:xfrm>
              <a:off x="683568" y="1130796"/>
              <a:ext cx="2554117" cy="3391669"/>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100CD033-CF69-4424-9055-D1A5B236AAF8}"/>
                </a:ext>
              </a:extLst>
            </p:cNvPr>
            <p:cNvSpPr/>
            <p:nvPr/>
          </p:nvSpPr>
          <p:spPr>
            <a:xfrm>
              <a:off x="565482" y="3147020"/>
              <a:ext cx="2782382" cy="246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CB5BA18C-25FF-4973-B448-DD403AFFEFAC}"/>
              </a:ext>
            </a:extLst>
          </p:cNvPr>
          <p:cNvSpPr txBox="1"/>
          <p:nvPr/>
        </p:nvSpPr>
        <p:spPr>
          <a:xfrm>
            <a:off x="3923928" y="770756"/>
            <a:ext cx="1539974" cy="338554"/>
          </a:xfrm>
          <a:prstGeom prst="rect">
            <a:avLst/>
          </a:prstGeom>
          <a:noFill/>
          <a:ln w="9525">
            <a:noFill/>
          </a:ln>
        </p:spPr>
        <p:txBody>
          <a:bodyPr wrap="square">
            <a:spAutoFit/>
          </a:bodyPr>
          <a:lstStyle/>
          <a:p>
            <a:pPr indent="266700"/>
            <a:r>
              <a:rPr lang="zh-CN" altLang="en-US" sz="16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子计划</a:t>
            </a:r>
          </a:p>
        </p:txBody>
      </p:sp>
    </p:spTree>
    <p:extLst>
      <p:ext uri="{BB962C8B-B14F-4D97-AF65-F5344CB8AC3E}">
        <p14:creationId xmlns:p14="http://schemas.microsoft.com/office/powerpoint/2010/main" val="3374635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6">
            <a:extLst>
              <a:ext uri="{FF2B5EF4-FFF2-40B4-BE49-F238E27FC236}">
                <a16:creationId xmlns:a16="http://schemas.microsoft.com/office/drawing/2014/main" id="{743F6FB1-BF0B-443E-A17A-0C2AE117EE95}"/>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21" name="Oval 3">
            <a:extLst>
              <a:ext uri="{FF2B5EF4-FFF2-40B4-BE49-F238E27FC236}">
                <a16:creationId xmlns:a16="http://schemas.microsoft.com/office/drawing/2014/main" id="{288AFA6F-3EC3-4BD3-9A7A-B376752F390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22" name="Oval 4">
            <a:extLst>
              <a:ext uri="{FF2B5EF4-FFF2-40B4-BE49-F238E27FC236}">
                <a16:creationId xmlns:a16="http://schemas.microsoft.com/office/drawing/2014/main" id="{336BCD80-3F5E-4E50-8F6F-B90A7BC25D4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23" name="Oval 5">
            <a:extLst>
              <a:ext uri="{FF2B5EF4-FFF2-40B4-BE49-F238E27FC236}">
                <a16:creationId xmlns:a16="http://schemas.microsoft.com/office/drawing/2014/main" id="{9FB735E0-48BF-4CF5-A5AD-5EBB342614DE}"/>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4" name="Rectangle 39">
            <a:extLst>
              <a:ext uri="{FF2B5EF4-FFF2-40B4-BE49-F238E27FC236}">
                <a16:creationId xmlns:a16="http://schemas.microsoft.com/office/drawing/2014/main" id="{B99A17A4-3A96-4B4D-902E-9AF07C461094}"/>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5" name="Rectangle 39">
            <a:extLst>
              <a:ext uri="{FF2B5EF4-FFF2-40B4-BE49-F238E27FC236}">
                <a16:creationId xmlns:a16="http://schemas.microsoft.com/office/drawing/2014/main" id="{306EBDA2-4316-4694-9B06-5CB91E33E1E2}"/>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项目计划</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0" name="文本框 9">
            <a:extLst>
              <a:ext uri="{FF2B5EF4-FFF2-40B4-BE49-F238E27FC236}">
                <a16:creationId xmlns:a16="http://schemas.microsoft.com/office/drawing/2014/main" id="{096F74AA-2285-4332-A111-55D4DBC28864}"/>
              </a:ext>
            </a:extLst>
          </p:cNvPr>
          <p:cNvSpPr txBox="1"/>
          <p:nvPr/>
        </p:nvSpPr>
        <p:spPr>
          <a:xfrm>
            <a:off x="2123728" y="349416"/>
            <a:ext cx="4824536"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13.</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最终的计划中是否存在与实际情况的偏差？</a:t>
            </a:r>
            <a:endParaRPr lang="en-US" altLang="zh-CN" sz="1200" b="1" dirty="0">
              <a:latin typeface="微软雅黑" panose="020B0503020204020204" pitchFamily="34" charset="-122"/>
              <a:ea typeface="微软雅黑" panose="020B0503020204020204" pitchFamily="34" charset="-122"/>
              <a:cs typeface="华文楷体" panose="02010600040101010101" charset="-122"/>
            </a:endParaRPr>
          </a:p>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     </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是否有资源分配不平均或人员过载的情况？为什么？</a:t>
            </a:r>
          </a:p>
        </p:txBody>
      </p:sp>
      <p:sp>
        <p:nvSpPr>
          <p:cNvPr id="9" name="文本框 8">
            <a:extLst>
              <a:ext uri="{FF2B5EF4-FFF2-40B4-BE49-F238E27FC236}">
                <a16:creationId xmlns:a16="http://schemas.microsoft.com/office/drawing/2014/main" id="{AAEC750B-EF6B-4477-BCDD-491EA345964E}"/>
              </a:ext>
            </a:extLst>
          </p:cNvPr>
          <p:cNvSpPr txBox="1"/>
          <p:nvPr/>
        </p:nvSpPr>
        <p:spPr>
          <a:xfrm>
            <a:off x="596588" y="1130796"/>
            <a:ext cx="1107926" cy="276999"/>
          </a:xfrm>
          <a:prstGeom prst="rect">
            <a:avLst/>
          </a:prstGeom>
          <a:noFill/>
          <a:ln w="9525">
            <a:noFill/>
          </a:ln>
        </p:spPr>
        <p:txBody>
          <a:bodyPr wrap="square">
            <a:spAutoFit/>
          </a:bodyPr>
          <a:lstStyle/>
          <a:p>
            <a:pPr indent="266700"/>
            <a:r>
              <a:rPr lang="zh-CN" altLang="en-US"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偏差：</a:t>
            </a:r>
            <a:endParaRPr lang="en-US" altLang="zh-CN"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11" name="文本框 10">
            <a:extLst>
              <a:ext uri="{FF2B5EF4-FFF2-40B4-BE49-F238E27FC236}">
                <a16:creationId xmlns:a16="http://schemas.microsoft.com/office/drawing/2014/main" id="{8F69A418-B1F3-49D8-AA5D-523241E0B9F7}"/>
              </a:ext>
            </a:extLst>
          </p:cNvPr>
          <p:cNvSpPr txBox="1"/>
          <p:nvPr/>
        </p:nvSpPr>
        <p:spPr>
          <a:xfrm>
            <a:off x="4644008" y="1130795"/>
            <a:ext cx="1107926" cy="276999"/>
          </a:xfrm>
          <a:prstGeom prst="rect">
            <a:avLst/>
          </a:prstGeom>
          <a:noFill/>
          <a:ln w="9525">
            <a:noFill/>
          </a:ln>
        </p:spPr>
        <p:txBody>
          <a:bodyPr wrap="square">
            <a:spAutoFit/>
          </a:bodyPr>
          <a:lstStyle/>
          <a:p>
            <a:pPr indent="266700"/>
            <a:r>
              <a:rPr lang="zh-CN" altLang="en-US"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过载 ：</a:t>
            </a:r>
            <a:endParaRPr lang="en-US" altLang="zh-CN" sz="1200" b="1" dirty="0">
              <a:solidFill>
                <a:srgbClr val="EA5514"/>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13" name="文本框 12">
            <a:extLst>
              <a:ext uri="{FF2B5EF4-FFF2-40B4-BE49-F238E27FC236}">
                <a16:creationId xmlns:a16="http://schemas.microsoft.com/office/drawing/2014/main" id="{BED793B0-3D8F-45FB-BA42-07FEB06B87E3}"/>
              </a:ext>
            </a:extLst>
          </p:cNvPr>
          <p:cNvSpPr txBox="1"/>
          <p:nvPr/>
        </p:nvSpPr>
        <p:spPr>
          <a:xfrm>
            <a:off x="596588" y="1729636"/>
            <a:ext cx="3270539" cy="890693"/>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主要在沟通管理以及时间管理上存在偏差。比如会议少开了几次，进度上中间环节有些提前有些延缓。</a:t>
            </a:r>
          </a:p>
        </p:txBody>
      </p:sp>
      <p:grpSp>
        <p:nvGrpSpPr>
          <p:cNvPr id="3" name="组合 2">
            <a:extLst>
              <a:ext uri="{FF2B5EF4-FFF2-40B4-BE49-F238E27FC236}">
                <a16:creationId xmlns:a16="http://schemas.microsoft.com/office/drawing/2014/main" id="{1B711E94-B31C-4153-98B8-F498EAFB3B3B}"/>
              </a:ext>
            </a:extLst>
          </p:cNvPr>
          <p:cNvGrpSpPr/>
          <p:nvPr/>
        </p:nvGrpSpPr>
        <p:grpSpPr>
          <a:xfrm>
            <a:off x="530331" y="3075012"/>
            <a:ext cx="3701038" cy="1081019"/>
            <a:chOff x="565482" y="2720926"/>
            <a:chExt cx="3329544" cy="972511"/>
          </a:xfrm>
        </p:grpSpPr>
        <p:pic>
          <p:nvPicPr>
            <p:cNvPr id="12" name="图片 11">
              <a:extLst>
                <a:ext uri="{FF2B5EF4-FFF2-40B4-BE49-F238E27FC236}">
                  <a16:creationId xmlns:a16="http://schemas.microsoft.com/office/drawing/2014/main" id="{A4B1A427-809A-4AAC-AC5D-EE827549E639}"/>
                </a:ext>
              </a:extLst>
            </p:cNvPr>
            <p:cNvPicPr>
              <a:picLocks noChangeAspect="1"/>
            </p:cNvPicPr>
            <p:nvPr/>
          </p:nvPicPr>
          <p:blipFill rotWithShape="1">
            <a:blip r:embed="rId2"/>
            <a:srcRect t="71662"/>
            <a:stretch/>
          </p:blipFill>
          <p:spPr>
            <a:xfrm>
              <a:off x="565482" y="2720926"/>
              <a:ext cx="3329544" cy="972511"/>
            </a:xfrm>
            <a:prstGeom prst="rect">
              <a:avLst/>
            </a:prstGeom>
            <a:ln>
              <a:noFill/>
            </a:ln>
            <a:effectLst>
              <a:outerShdw blurRad="292100" dist="139700" dir="2700000" algn="tl" rotWithShape="0">
                <a:srgbClr val="333333">
                  <a:alpha val="65000"/>
                </a:srgbClr>
              </a:outerShdw>
            </a:effectLst>
          </p:spPr>
        </p:pic>
        <p:sp>
          <p:nvSpPr>
            <p:cNvPr id="2" name="矩形 1">
              <a:extLst>
                <a:ext uri="{FF2B5EF4-FFF2-40B4-BE49-F238E27FC236}">
                  <a16:creationId xmlns:a16="http://schemas.microsoft.com/office/drawing/2014/main" id="{E58DB0DC-3247-4FE8-883E-A3628444C3D1}"/>
                </a:ext>
              </a:extLst>
            </p:cNvPr>
            <p:cNvSpPr/>
            <p:nvPr/>
          </p:nvSpPr>
          <p:spPr>
            <a:xfrm>
              <a:off x="624487" y="3363044"/>
              <a:ext cx="56313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8CE6849E-BD09-4E03-B49C-184FB0655EEB}"/>
              </a:ext>
            </a:extLst>
          </p:cNvPr>
          <p:cNvSpPr txBox="1"/>
          <p:nvPr/>
        </p:nvSpPr>
        <p:spPr>
          <a:xfrm>
            <a:off x="4860032" y="1407794"/>
            <a:ext cx="3816424" cy="1444691"/>
          </a:xfrm>
          <a:prstGeom prst="rect">
            <a:avLst/>
          </a:prstGeom>
          <a:noFill/>
          <a:ln w="9525">
            <a:noFill/>
          </a:ln>
        </p:spPr>
        <p:txBody>
          <a:bodyPr wrap="square">
            <a:spAutoFit/>
          </a:bodyPr>
          <a:lstStyle/>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资源分配和人员工作任务分配相对平均，虽然其中不可避免会有一些不平衡，但在合理的可控范围内，没有造成严重不均。</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endParaRPr>
          </a:p>
          <a:p>
            <a:pPr indent="266700">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人员过载：在项目进度紧凑的阶段会出现组员工作时间过长的情况。但未出现验证过载</a:t>
            </a:r>
          </a:p>
        </p:txBody>
      </p:sp>
      <p:pic>
        <p:nvPicPr>
          <p:cNvPr id="5" name="图片 4">
            <a:extLst>
              <a:ext uri="{FF2B5EF4-FFF2-40B4-BE49-F238E27FC236}">
                <a16:creationId xmlns:a16="http://schemas.microsoft.com/office/drawing/2014/main" id="{F26BC7CB-C983-47F3-AB06-EF2515D3AD83}"/>
              </a:ext>
            </a:extLst>
          </p:cNvPr>
          <p:cNvPicPr>
            <a:picLocks noChangeAspect="1"/>
          </p:cNvPicPr>
          <p:nvPr/>
        </p:nvPicPr>
        <p:blipFill>
          <a:blip r:embed="rId3"/>
          <a:stretch>
            <a:fillRect/>
          </a:stretch>
        </p:blipFill>
        <p:spPr>
          <a:xfrm>
            <a:off x="4860032" y="3036446"/>
            <a:ext cx="3816424" cy="1395346"/>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4E975A10-CD13-452B-9387-57F2710EAFF4}"/>
              </a:ext>
            </a:extLst>
          </p:cNvPr>
          <p:cNvSpPr txBox="1"/>
          <p:nvPr/>
        </p:nvSpPr>
        <p:spPr>
          <a:xfrm>
            <a:off x="6228185" y="4476128"/>
            <a:ext cx="1224136" cy="316369"/>
          </a:xfrm>
          <a:prstGeom prst="rect">
            <a:avLst/>
          </a:prstGeom>
          <a:noFill/>
          <a:ln w="9525">
            <a:noFill/>
          </a:ln>
        </p:spPr>
        <p:txBody>
          <a:bodyPr wrap="square">
            <a:spAutoFit/>
          </a:bodyPr>
          <a:lstStyle/>
          <a:p>
            <a:pPr indent="266700">
              <a:lnSpc>
                <a:spcPct val="150000"/>
              </a:lnSpc>
            </a:pP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资源图表</a:t>
            </a:r>
          </a:p>
        </p:txBody>
      </p:sp>
    </p:spTree>
    <p:extLst>
      <p:ext uri="{BB962C8B-B14F-4D97-AF65-F5344CB8AC3E}">
        <p14:creationId xmlns:p14="http://schemas.microsoft.com/office/powerpoint/2010/main" val="302502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00" fill="hold"/>
                                        <p:tgtEl>
                                          <p:spTgt spid="23"/>
                                        </p:tgtEl>
                                        <p:attrNameLst>
                                          <p:attrName>ppt_w</p:attrName>
                                        </p:attrNameLst>
                                      </p:cBhvr>
                                      <p:tavLst>
                                        <p:tav tm="0">
                                          <p:val>
                                            <p:fltVal val="0"/>
                                          </p:val>
                                        </p:tav>
                                        <p:tav tm="100000">
                                          <p:val>
                                            <p:strVal val="#ppt_w"/>
                                          </p:val>
                                        </p:tav>
                                      </p:tavLst>
                                    </p:anim>
                                    <p:anim calcmode="lin" valueType="num">
                                      <p:cBhvr>
                                        <p:cTn id="8" dur="300" fill="hold"/>
                                        <p:tgtEl>
                                          <p:spTgt spid="23"/>
                                        </p:tgtEl>
                                        <p:attrNameLst>
                                          <p:attrName>ppt_h</p:attrName>
                                        </p:attrNameLst>
                                      </p:cBhvr>
                                      <p:tavLst>
                                        <p:tav tm="0">
                                          <p:val>
                                            <p:fltVal val="0"/>
                                          </p:val>
                                        </p:tav>
                                        <p:tav tm="100000">
                                          <p:val>
                                            <p:strVal val="#ppt_h"/>
                                          </p:val>
                                        </p:tav>
                                      </p:tavLst>
                                    </p:anim>
                                    <p:animEffect transition="in" filter="fade">
                                      <p:cBhvr>
                                        <p:cTn id="9" dur="300"/>
                                        <p:tgtEl>
                                          <p:spTgt spid="23"/>
                                        </p:tgtEl>
                                      </p:cBhvr>
                                    </p:animEffect>
                                  </p:childTnLst>
                                </p:cTn>
                              </p:par>
                              <p:par>
                                <p:cTn id="10" presetID="6" presetClass="emph" presetSubtype="0" autoRev="1" fill="hold" grpId="1" nodeType="withEffect">
                                  <p:stCondLst>
                                    <p:cond delay="300"/>
                                  </p:stCondLst>
                                  <p:childTnLst>
                                    <p:animScale>
                                      <p:cBhvr>
                                        <p:cTn id="11" dur="150" fill="hold"/>
                                        <p:tgtEl>
                                          <p:spTgt spid="2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par>
                                <p:cTn id="17" presetID="6" presetClass="emph" presetSubtype="0" autoRev="1" fill="hold" grpId="1" nodeType="withEffect">
                                  <p:stCondLst>
                                    <p:cond delay="600"/>
                                  </p:stCondLst>
                                  <p:childTnLst>
                                    <p:animScale>
                                      <p:cBhvr>
                                        <p:cTn id="18" dur="150" fill="hold"/>
                                        <p:tgtEl>
                                          <p:spTgt spid="2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900"/>
                                  </p:stCondLst>
                                  <p:childTnLst>
                                    <p:animScale>
                                      <p:cBhvr>
                                        <p:cTn id="25" dur="150" fill="hold"/>
                                        <p:tgtEl>
                                          <p:spTgt spid="2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200"/>
                                  </p:stCondLst>
                                  <p:childTnLst>
                                    <p:animScale>
                                      <p:cBhvr>
                                        <p:cTn id="32" dur="150" fill="hold"/>
                                        <p:tgtEl>
                                          <p:spTgt spid="2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6" presetClass="emph" presetSubtype="0" autoRev="1" fill="hold" grpId="1" nodeType="withEffect">
                                  <p:stCondLst>
                                    <p:cond delay="800"/>
                                  </p:stCondLst>
                                  <p:childTnLst>
                                    <p:animScale>
                                      <p:cBhvr>
                                        <p:cTn id="42"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dirty="0"/>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505771" y="2185438"/>
            <a:ext cx="309056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Arial" panose="020B0604020202020204" pitchFamily="34" charset="0"/>
              <a:buNone/>
            </a:pPr>
            <a:r>
              <a:rPr lang="zh-CN" altLang="en-US" sz="4400" b="1" dirty="0">
                <a:solidFill>
                  <a:srgbClr val="EA5514"/>
                </a:solidFill>
                <a:latin typeface="微软雅黑" panose="020B0503020204020204" pitchFamily="34" charset="-122"/>
                <a:ea typeface="微软雅黑" panose="020B0503020204020204" pitchFamily="34" charset="-122"/>
              </a:rPr>
              <a:t>需求获取</a:t>
            </a:r>
            <a:endParaRPr lang="zh-CN" altLang="en-US" sz="2400" dirty="0">
              <a:solidFill>
                <a:schemeClr val="tx1">
                  <a:lumMod val="50000"/>
                  <a:lumOff val="50000"/>
                </a:schemeClr>
              </a:solidFill>
            </a:endParaRPr>
          </a:p>
        </p:txBody>
      </p:sp>
      <p:cxnSp>
        <p:nvCxnSpPr>
          <p:cNvPr id="37" name="直接连接符 36"/>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91B8171-1D5B-4078-B311-18EECC7F8F46}"/>
              </a:ext>
            </a:extLst>
          </p:cNvPr>
          <p:cNvGrpSpPr/>
          <p:nvPr/>
        </p:nvGrpSpPr>
        <p:grpSpPr>
          <a:xfrm>
            <a:off x="-2892" y="2066900"/>
            <a:ext cx="9141522" cy="1680037"/>
            <a:chOff x="-4282523" y="2186464"/>
            <a:chExt cx="9144000" cy="2729894"/>
          </a:xfrm>
        </p:grpSpPr>
        <p:sp>
          <p:nvSpPr>
            <p:cNvPr id="14" name="Rectangle 2" descr="psb">
              <a:extLst>
                <a:ext uri="{FF2B5EF4-FFF2-40B4-BE49-F238E27FC236}">
                  <a16:creationId xmlns:a16="http://schemas.microsoft.com/office/drawing/2014/main" id="{CBC50535-8A66-4AC8-8364-97F22C841173}"/>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EA31305C-CB9D-46FA-848E-178412D38C37}"/>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愿景与范围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0" name="文本框 99"/>
          <p:cNvSpPr txBox="1"/>
          <p:nvPr/>
        </p:nvSpPr>
        <p:spPr>
          <a:xfrm>
            <a:off x="2411730" y="153353"/>
            <a:ext cx="6264726" cy="276999"/>
          </a:xfrm>
          <a:prstGeom prst="rect">
            <a:avLst/>
          </a:prstGeom>
          <a:noFill/>
          <a:ln w="9525">
            <a:noFill/>
          </a:ln>
        </p:spPr>
        <p:txBody>
          <a:bodyPr wrap="square">
            <a:spAutoFit/>
          </a:bodyPr>
          <a:lstStyle/>
          <a:p>
            <a:pPr indent="0"/>
            <a:r>
              <a:rPr lang="en-US" altLang="zh-CN" sz="1200" b="1" dirty="0">
                <a:latin typeface="微软雅黑" panose="020B0503020204020204" pitchFamily="34" charset="-122"/>
                <a:ea typeface="微软雅黑" panose="020B0503020204020204" pitchFamily="34" charset="-122"/>
              </a:rPr>
              <a:t>14.</a:t>
            </a:r>
            <a:r>
              <a:rPr lang="zh-CN" sz="1200" b="1" dirty="0">
                <a:latin typeface="微软雅黑" panose="020B0503020204020204" pitchFamily="34" charset="-122"/>
                <a:ea typeface="微软雅黑" panose="020B0503020204020204" pitchFamily="34" charset="-122"/>
              </a:rPr>
              <a:t>是否提交了Vision &amp; Scope文档？是否采用了Context Diagram？内容是否完整？</a:t>
            </a:r>
            <a:endParaRPr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07315" y="1058545"/>
            <a:ext cx="2567940" cy="370776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2843530" y="676275"/>
            <a:ext cx="3357880" cy="416433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a:off x="6228080" y="675005"/>
            <a:ext cx="2814955" cy="41344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愿景与范围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705" y="846455"/>
            <a:ext cx="5330190" cy="187325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stretch>
            <a:fillRect/>
          </a:stretch>
        </p:blipFill>
        <p:spPr>
          <a:xfrm>
            <a:off x="5478608" y="770756"/>
            <a:ext cx="3575050" cy="2845435"/>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stretch>
            <a:fillRect/>
          </a:stretch>
        </p:blipFill>
        <p:spPr>
          <a:xfrm>
            <a:off x="467360" y="2889885"/>
            <a:ext cx="2783205" cy="200787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44AC6B7-8455-492F-9ED7-B53D829B22A4}"/>
              </a:ext>
            </a:extLst>
          </p:cNvPr>
          <p:cNvGrpSpPr/>
          <p:nvPr/>
        </p:nvGrpSpPr>
        <p:grpSpPr>
          <a:xfrm>
            <a:off x="-2892" y="2066900"/>
            <a:ext cx="9141522" cy="1680037"/>
            <a:chOff x="-4282523" y="2186464"/>
            <a:chExt cx="9144000" cy="2729894"/>
          </a:xfrm>
        </p:grpSpPr>
        <p:sp>
          <p:nvSpPr>
            <p:cNvPr id="13" name="Rectangle 2" descr="psb">
              <a:extLst>
                <a:ext uri="{FF2B5EF4-FFF2-40B4-BE49-F238E27FC236}">
                  <a16:creationId xmlns:a16="http://schemas.microsoft.com/office/drawing/2014/main" id="{CFC8E693-45BE-403E-BE1B-9516BAC4614A}"/>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EE3F2E65-9427-4032-A9CC-497FD0B0B9D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愿景与范围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2051720" y="636071"/>
            <a:ext cx="4613910" cy="1221105"/>
          </a:xfrm>
          <a:prstGeom prst="rect">
            <a:avLst/>
          </a:prstGeom>
          <a:ln>
            <a:noFill/>
          </a:ln>
          <a:effectLst>
            <a:outerShdw blurRad="292100" dist="139700" dir="2700000" algn="tl" rotWithShape="0">
              <a:srgbClr val="333333">
                <a:alpha val="65000"/>
              </a:srgbClr>
            </a:outerShdw>
          </a:effectLst>
        </p:spPr>
      </p:pic>
      <p:pic>
        <p:nvPicPr>
          <p:cNvPr id="2" name="图片 -2147482623"/>
          <p:cNvPicPr>
            <a:picLocks noChangeAspect="1"/>
          </p:cNvPicPr>
          <p:nvPr/>
        </p:nvPicPr>
        <p:blipFill>
          <a:blip r:embed="rId4"/>
          <a:stretch>
            <a:fillRect/>
          </a:stretch>
        </p:blipFill>
        <p:spPr>
          <a:xfrm>
            <a:off x="2123728" y="2029481"/>
            <a:ext cx="4033520" cy="276923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E3E614B-13D8-42C4-B034-15616C3BAEA0}"/>
              </a:ext>
            </a:extLst>
          </p:cNvPr>
          <p:cNvGrpSpPr/>
          <p:nvPr/>
        </p:nvGrpSpPr>
        <p:grpSpPr>
          <a:xfrm>
            <a:off x="-2892" y="2066900"/>
            <a:ext cx="9141522" cy="1680037"/>
            <a:chOff x="-4282523" y="2186464"/>
            <a:chExt cx="9144000" cy="2729894"/>
          </a:xfrm>
        </p:grpSpPr>
        <p:sp>
          <p:nvSpPr>
            <p:cNvPr id="13" name="Rectangle 2" descr="psb">
              <a:extLst>
                <a:ext uri="{FF2B5EF4-FFF2-40B4-BE49-F238E27FC236}">
                  <a16:creationId xmlns:a16="http://schemas.microsoft.com/office/drawing/2014/main" id="{CFEB64C9-579F-4932-B892-B133D059EBC4}"/>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64DC2780-B60A-46AA-B301-5A5F64B5B1A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愿景与范围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073742850" name="图片 1073742849" descr="1620824524(1)"/>
          <p:cNvPicPr>
            <a:picLocks noChangeAspect="1"/>
          </p:cNvPicPr>
          <p:nvPr/>
        </p:nvPicPr>
        <p:blipFill>
          <a:blip r:embed="rId3"/>
          <a:stretch>
            <a:fillRect/>
          </a:stretch>
        </p:blipFill>
        <p:spPr>
          <a:xfrm>
            <a:off x="467360" y="1130300"/>
            <a:ext cx="8016240" cy="3713480"/>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3707765" y="675005"/>
            <a:ext cx="1920240" cy="368300"/>
          </a:xfrm>
          <a:prstGeom prst="rect">
            <a:avLst/>
          </a:prstGeom>
          <a:noFill/>
        </p:spPr>
        <p:txBody>
          <a:bodyPr wrap="square" rtlCol="0">
            <a:spAutoFit/>
          </a:bodyPr>
          <a:lstStyle/>
          <a:p>
            <a:r>
              <a:rPr lang="zh-CN" altLang="en-US" b="1"/>
              <a:t>特性树</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a:ln>
                  <a:noFill/>
                </a:ln>
                <a:solidFill>
                  <a:srgbClr val="FFFFFF"/>
                </a:solidFill>
                <a:effectLst/>
                <a:latin typeface="Impact" pitchFamily="34" charset="0"/>
                <a:ea typeface="宋体" pitchFamily="2" charset="-122"/>
                <a:cs typeface="宋体" pitchFamily="2" charset="-122"/>
              </a:rPr>
              <a:t>01</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4505771" y="2185438"/>
            <a:ext cx="229847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r>
              <a:rPr lang="zh-CN" altLang="en-US" sz="4400" b="1" dirty="0">
                <a:solidFill>
                  <a:srgbClr val="EA5514"/>
                </a:solidFill>
                <a:latin typeface="微软雅黑" pitchFamily="34" charset="-122"/>
                <a:ea typeface="微软雅黑" pitchFamily="34" charset="-122"/>
                <a:cs typeface="宋体" pitchFamily="2" charset="-122"/>
              </a:rPr>
              <a:t>项目章程</a:t>
            </a:r>
            <a:endParaRPr lang="en-US" altLang="zh-CN" sz="4400" b="1" dirty="0">
              <a:solidFill>
                <a:srgbClr val="EA5514"/>
              </a:solidFill>
              <a:latin typeface="微软雅黑" pitchFamily="34" charset="-122"/>
              <a:ea typeface="微软雅黑" pitchFamily="34" charset="-122"/>
              <a:cs typeface="宋体" pitchFamily="2" charset="-122"/>
            </a:endParaRPr>
          </a:p>
        </p:txBody>
      </p:sp>
      <p:cxnSp>
        <p:nvCxnSpPr>
          <p:cNvPr id="3" name="直接连接符 2"/>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4671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
                                            </p:tgtEl>
                                            <p:attrNameLst>
                                              <p:attrName>style.visibility</p:attrName>
                                            </p:attrNameLst>
                                          </p:cBhvr>
                                          <p:to>
                                            <p:strVal val="visible"/>
                                          </p:to>
                                        </p:set>
                                        <p:animEffect transition="in" filter="wipe(left)">
                                          <p:cBhvr>
                                            <p:cTn id="2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
                                            </p:tgtEl>
                                            <p:attrNameLst>
                                              <p:attrName>style.visibility</p:attrName>
                                            </p:attrNameLst>
                                          </p:cBhvr>
                                          <p:to>
                                            <p:strVal val="visible"/>
                                          </p:to>
                                        </p:set>
                                        <p:animEffect transition="in" filter="wipe(left)">
                                          <p:cBhvr>
                                            <p:cTn id="2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D01BE46-2E91-4A39-941B-CFA7C3308BBE}"/>
              </a:ext>
            </a:extLst>
          </p:cNvPr>
          <p:cNvGrpSpPr/>
          <p:nvPr/>
        </p:nvGrpSpPr>
        <p:grpSpPr>
          <a:xfrm>
            <a:off x="-2892" y="2066900"/>
            <a:ext cx="9141522" cy="1680037"/>
            <a:chOff x="-4282523" y="2186464"/>
            <a:chExt cx="9144000" cy="2729894"/>
          </a:xfrm>
        </p:grpSpPr>
        <p:sp>
          <p:nvSpPr>
            <p:cNvPr id="14" name="Rectangle 2" descr="psb">
              <a:extLst>
                <a:ext uri="{FF2B5EF4-FFF2-40B4-BE49-F238E27FC236}">
                  <a16:creationId xmlns:a16="http://schemas.microsoft.com/office/drawing/2014/main" id="{EE3C5BA4-40B2-4960-BF3F-8D84013B9D09}"/>
                </a:ext>
              </a:extLst>
            </p:cNvPr>
            <p:cNvSpPr>
              <a:spLocks noChangeArrowheads="1"/>
            </p:cNvSpPr>
            <p:nvPr/>
          </p:nvSpPr>
          <p:spPr bwMode="auto">
            <a:xfrm>
              <a:off x="-4282523" y="2201733"/>
              <a:ext cx="9144000" cy="2714625"/>
            </a:xfrm>
            <a:prstGeom prst="rect">
              <a:avLst/>
            </a:prstGeom>
            <a:blipFill dpi="0" rotWithShape="1">
              <a:blip r:embed="rId3"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8C7E2EE8-D8DC-4F21-B68D-FD3E7A68D13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0" name="文本框 99"/>
          <p:cNvSpPr txBox="1"/>
          <p:nvPr/>
        </p:nvSpPr>
        <p:spPr>
          <a:xfrm>
            <a:off x="2411760" y="343110"/>
            <a:ext cx="5080000" cy="276999"/>
          </a:xfrm>
          <a:prstGeom prst="rect">
            <a:avLst/>
          </a:prstGeom>
          <a:noFill/>
          <a:ln w="9525">
            <a:noFill/>
          </a:ln>
        </p:spPr>
        <p:txBody>
          <a:bodyPr>
            <a:spAutoFit/>
          </a:bodyPr>
          <a:lstStyle/>
          <a:p>
            <a:pPr indent="0"/>
            <a:r>
              <a:rPr lang="en-US" altLang="zh-CN" sz="1200" b="1" dirty="0">
                <a:latin typeface="微软雅黑" panose="020B0503020204020204" pitchFamily="34" charset="-122"/>
                <a:ea typeface="微软雅黑" panose="020B0503020204020204" pitchFamily="34" charset="-122"/>
              </a:rPr>
              <a:t>15.</a:t>
            </a:r>
            <a:r>
              <a:rPr lang="zh-CN" sz="1200" b="1" dirty="0">
                <a:latin typeface="微软雅黑" panose="020B0503020204020204" pitchFamily="34" charset="-122"/>
                <a:ea typeface="微软雅黑" panose="020B0503020204020204" pitchFamily="34" charset="-122"/>
              </a:rPr>
              <a:t>是否识别了用户群？找到了相关的用户代表？明确了相关职责？</a:t>
            </a:r>
            <a:endParaRPr lang="zh-CN" altLang="en-US" sz="12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401955" y="1202690"/>
          <a:ext cx="8370570" cy="3803015"/>
        </p:xfrm>
        <a:graphic>
          <a:graphicData uri="http://schemas.openxmlformats.org/drawingml/2006/table">
            <a:tbl>
              <a:tblPr firstRow="1" bandRow="1">
                <a:tableStyleId>{5940675A-B579-460E-94D1-54222C63F5DA}</a:tableStyleId>
              </a:tblPr>
              <a:tblGrid>
                <a:gridCol w="1405890">
                  <a:extLst>
                    <a:ext uri="{9D8B030D-6E8A-4147-A177-3AD203B41FA5}">
                      <a16:colId xmlns:a16="http://schemas.microsoft.com/office/drawing/2014/main" val="20000"/>
                    </a:ext>
                  </a:extLst>
                </a:gridCol>
                <a:gridCol w="1454785">
                  <a:extLst>
                    <a:ext uri="{9D8B030D-6E8A-4147-A177-3AD203B41FA5}">
                      <a16:colId xmlns:a16="http://schemas.microsoft.com/office/drawing/2014/main" val="20001"/>
                    </a:ext>
                  </a:extLst>
                </a:gridCol>
                <a:gridCol w="5509895">
                  <a:extLst>
                    <a:ext uri="{9D8B030D-6E8A-4147-A177-3AD203B41FA5}">
                      <a16:colId xmlns:a16="http://schemas.microsoft.com/office/drawing/2014/main" val="20002"/>
                    </a:ext>
                  </a:extLst>
                </a:gridCol>
              </a:tblGrid>
              <a:tr h="370205">
                <a:tc>
                  <a:txBody>
                    <a:bodyPr/>
                    <a:lstStyle/>
                    <a:p>
                      <a:pPr indent="0" algn="ctr">
                        <a:lnSpc>
                          <a:spcPct val="120000"/>
                        </a:lnSpc>
                        <a:spcBef>
                          <a:spcPts val="0"/>
                        </a:spcBef>
                        <a:spcAft>
                          <a:spcPts val="0"/>
                        </a:spcAft>
                        <a:buNone/>
                      </a:pPr>
                      <a:r>
                        <a:rPr lang="en-US" sz="1400" b="1" spc="120">
                          <a:solidFill>
                            <a:srgbClr val="646464"/>
                          </a:solidFill>
                          <a:latin typeface="微软雅黑" panose="020B0503020204020204" pitchFamily="34" charset="-122"/>
                          <a:ea typeface="微软雅黑" panose="020B0503020204020204" pitchFamily="34" charset="-122"/>
                        </a:rPr>
                        <a:t>名称</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400" b="1" spc="120">
                          <a:solidFill>
                            <a:srgbClr val="646464"/>
                          </a:solidFill>
                          <a:latin typeface="微软雅黑" panose="020B0503020204020204" pitchFamily="34" charset="-122"/>
                          <a:ea typeface="微软雅黑" panose="020B0503020204020204" pitchFamily="34" charset="-122"/>
                        </a:rPr>
                        <a:t>个数</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400" b="1" spc="120">
                          <a:solidFill>
                            <a:srgbClr val="646464"/>
                          </a:solidFill>
                          <a:latin typeface="微软雅黑" panose="020B0503020204020204" pitchFamily="34" charset="-122"/>
                          <a:ea typeface="微软雅黑" panose="020B0503020204020204" pitchFamily="34" charset="-122"/>
                        </a:rPr>
                        <a:t>描述</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552450">
                <a:tc>
                  <a:txBody>
                    <a:bodyPr/>
                    <a:lstStyle/>
                    <a:p>
                      <a:pPr indent="0" algn="l">
                        <a:lnSpc>
                          <a:spcPct val="120000"/>
                        </a:lnSpc>
                        <a:spcBef>
                          <a:spcPts val="0"/>
                        </a:spcBef>
                        <a:spcAft>
                          <a:spcPts val="0"/>
                        </a:spcAft>
                        <a:buNone/>
                      </a:pPr>
                      <a:r>
                        <a:rPr lang="en-US" sz="1200" b="0"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客户(受优待的)</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200" b="0" spc="12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1个人</a:t>
                      </a:r>
                      <a:endParaRPr lang="en-US" altLang="en-US" sz="1200" b="0" spc="12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项目发起者</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1"/>
                  </a:ext>
                </a:extLst>
              </a:tr>
              <a:tr h="1556385">
                <a:tc>
                  <a:txBody>
                    <a:bodyPr/>
                    <a:lstStyle/>
                    <a:p>
                      <a:pPr indent="0" algn="l">
                        <a:lnSpc>
                          <a:spcPct val="120000"/>
                        </a:lnSpc>
                        <a:spcBef>
                          <a:spcPts val="0"/>
                        </a:spcBef>
                        <a:spcAft>
                          <a:spcPts val="0"/>
                        </a:spcAft>
                        <a:buNone/>
                      </a:pPr>
                      <a:r>
                        <a:rPr lang="en-US" sz="1200" b="0" spc="120" dirty="0" err="1">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钓鱼发烧友</a:t>
                      </a:r>
                      <a:r>
                        <a:rPr lang="en-US" sz="1200" b="0" spc="120" dirty="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a:t>
                      </a:r>
                      <a:r>
                        <a:rPr lang="en-US" sz="1200" b="0" spc="120" dirty="0" err="1">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受优待的</a:t>
                      </a:r>
                      <a:r>
                        <a:rPr lang="en-US" sz="1200" b="0" spc="120" dirty="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200" b="0" spc="120" dirty="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大约1000人左右，分布在全国各地</a:t>
                      </a:r>
                      <a:endParaRPr lang="en-US" alt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钓鱼发烧友是使用渔乐生活app的主要目标人群。这样的人群对钓鱼的相关信息有非常高的要求、及对信息的高敏感。主要是使用app进行钓点，渔具店等相关查询，有约钓，发送动态，钓鱼交友、观看直播等刚性需求。对交互界面有着较高的要求，操作便捷，又具有足够特色等不够明确的隐性需求。这次产品的成败，主要取决于这类用户对其的满意度，因此这类用户享有着最高优先级。</a:t>
                      </a:r>
                      <a:endParaRPr lang="en-US" alt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2"/>
                  </a:ext>
                </a:extLst>
              </a:tr>
              <a:tr h="771525">
                <a:tc>
                  <a:txBody>
                    <a:bodyPr/>
                    <a:lstStyle/>
                    <a:p>
                      <a:pPr indent="0" algn="l">
                        <a:lnSpc>
                          <a:spcPct val="120000"/>
                        </a:lnSpc>
                        <a:spcBef>
                          <a:spcPts val="0"/>
                        </a:spcBef>
                        <a:spcAft>
                          <a:spcPts val="0"/>
                        </a:spcAft>
                        <a:buNone/>
                      </a:pPr>
                      <a:r>
                        <a:rPr lang="en-US" sz="1200" b="0" spc="120">
                          <a:solidFill>
                            <a:srgbClr val="646464"/>
                          </a:solidFill>
                          <a:latin typeface="微软雅黑" panose="020B0503020204020204" pitchFamily="34" charset="-122"/>
                          <a:ea typeface="微软雅黑" panose="020B0503020204020204" pitchFamily="34" charset="-122"/>
                        </a:rPr>
                        <a:t>系统管理员</a:t>
                      </a:r>
                      <a:endParaRPr lang="en-US" altLang="en-US" sz="1200" b="0" spc="12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大约5人左右</a:t>
                      </a:r>
                      <a:endParaRPr lang="en-US" alt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系统管理员主要用其用来管理渔乐生活的内容，如钓点、渔具店、动态、直播等信息的更新，审核监测动态、直播是否违规，用户是否为不受欢迎的用户等。</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3"/>
                  </a:ext>
                </a:extLst>
              </a:tr>
              <a:tr h="552450">
                <a:tc>
                  <a:txBody>
                    <a:bodyPr/>
                    <a:lstStyle/>
                    <a:p>
                      <a:pPr indent="0" algn="l">
                        <a:lnSpc>
                          <a:spcPct val="120000"/>
                        </a:lnSpc>
                        <a:spcBef>
                          <a:spcPts val="0"/>
                        </a:spcBef>
                        <a:spcAft>
                          <a:spcPts val="0"/>
                        </a:spcAft>
                        <a:buNone/>
                      </a:pPr>
                      <a:r>
                        <a:rPr lang="en-US" sz="1200" b="0"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游客(隐藏用户)</a:t>
                      </a:r>
                      <a:endParaRPr lang="en-US" altLang="en-US" sz="1200" b="0"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大约1000人左右</a:t>
                      </a:r>
                      <a:endParaRPr lang="en-US" altLang="en-US" sz="12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200" b="0" spc="120" dirty="0" err="1">
                          <a:solidFill>
                            <a:srgbClr val="404040"/>
                          </a:solidFill>
                          <a:latin typeface="微软雅黑" panose="020B0503020204020204" pitchFamily="34" charset="-122"/>
                          <a:ea typeface="微软雅黑" panose="020B0503020204020204" pitchFamily="34" charset="-122"/>
                        </a:rPr>
                        <a:t>查看钓点信息、渔具店信息、动态、直播，但是不能享受约钓，发送动态等社交功能</a:t>
                      </a:r>
                      <a:r>
                        <a:rPr lang="en-US" sz="1200" b="0" spc="120" dirty="0">
                          <a:solidFill>
                            <a:srgbClr val="404040"/>
                          </a:solidFill>
                          <a:latin typeface="微软雅黑" panose="020B0503020204020204" pitchFamily="34" charset="-122"/>
                          <a:ea typeface="微软雅黑" panose="020B0503020204020204" pitchFamily="34" charset="-122"/>
                        </a:rPr>
                        <a:t>。</a:t>
                      </a:r>
                      <a:endParaRPr lang="en-US" altLang="en-US" sz="1200" b="0" spc="120" dirty="0">
                        <a:solidFill>
                          <a:srgbClr val="404040"/>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3707904" y="755398"/>
            <a:ext cx="2926715"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识别用户群</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7DC634FA-F508-48ED-9642-9A9B11BFAE0C}"/>
              </a:ext>
            </a:extLst>
          </p:cNvPr>
          <p:cNvGrpSpPr/>
          <p:nvPr/>
        </p:nvGrpSpPr>
        <p:grpSpPr>
          <a:xfrm>
            <a:off x="-2892" y="2066900"/>
            <a:ext cx="9141522" cy="1680037"/>
            <a:chOff x="-4282523" y="2186464"/>
            <a:chExt cx="9144000" cy="2729894"/>
          </a:xfrm>
        </p:grpSpPr>
        <p:sp>
          <p:nvSpPr>
            <p:cNvPr id="14" name="Rectangle 2" descr="psb">
              <a:extLst>
                <a:ext uri="{FF2B5EF4-FFF2-40B4-BE49-F238E27FC236}">
                  <a16:creationId xmlns:a16="http://schemas.microsoft.com/office/drawing/2014/main" id="{EEBD272D-D79C-457D-AECA-696BFC4D0B7D}"/>
                </a:ext>
              </a:extLst>
            </p:cNvPr>
            <p:cNvSpPr>
              <a:spLocks noChangeArrowheads="1"/>
            </p:cNvSpPr>
            <p:nvPr/>
          </p:nvSpPr>
          <p:spPr bwMode="auto">
            <a:xfrm>
              <a:off x="-4282523" y="2201733"/>
              <a:ext cx="9144000" cy="2714625"/>
            </a:xfrm>
            <a:prstGeom prst="rect">
              <a:avLst/>
            </a:prstGeom>
            <a:blipFill dpi="0" rotWithShape="1">
              <a:blip r:embed="rId3"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7A92E1CC-6E48-42F3-8D08-27351ABB18A7}"/>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文本框 4"/>
          <p:cNvSpPr txBox="1"/>
          <p:nvPr/>
        </p:nvSpPr>
        <p:spPr>
          <a:xfrm>
            <a:off x="3419872" y="849008"/>
            <a:ext cx="2926715"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用户代表及职责</a:t>
            </a:r>
          </a:p>
        </p:txBody>
      </p:sp>
      <p:graphicFrame>
        <p:nvGraphicFramePr>
          <p:cNvPr id="2" name="表格 1"/>
          <p:cNvGraphicFramePr/>
          <p:nvPr>
            <p:custDataLst>
              <p:tags r:id="rId1"/>
            </p:custDataLst>
          </p:nvPr>
        </p:nvGraphicFramePr>
        <p:xfrm>
          <a:off x="215900" y="1327003"/>
          <a:ext cx="8712200" cy="3328035"/>
        </p:xfrm>
        <a:graphic>
          <a:graphicData uri="http://schemas.openxmlformats.org/drawingml/2006/table">
            <a:tbl>
              <a:tblPr firstRow="1" bandRow="1">
                <a:tableStyleId>{5940675A-B579-460E-94D1-54222C63F5DA}</a:tableStyleId>
              </a:tblPr>
              <a:tblGrid>
                <a:gridCol w="932815">
                  <a:extLst>
                    <a:ext uri="{9D8B030D-6E8A-4147-A177-3AD203B41FA5}">
                      <a16:colId xmlns:a16="http://schemas.microsoft.com/office/drawing/2014/main" val="20000"/>
                    </a:ext>
                  </a:extLst>
                </a:gridCol>
                <a:gridCol w="772160">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1395095">
                  <a:extLst>
                    <a:ext uri="{9D8B030D-6E8A-4147-A177-3AD203B41FA5}">
                      <a16:colId xmlns:a16="http://schemas.microsoft.com/office/drawing/2014/main" val="20003"/>
                    </a:ext>
                  </a:extLst>
                </a:gridCol>
                <a:gridCol w="1952625">
                  <a:extLst>
                    <a:ext uri="{9D8B030D-6E8A-4147-A177-3AD203B41FA5}">
                      <a16:colId xmlns:a16="http://schemas.microsoft.com/office/drawing/2014/main" val="20004"/>
                    </a:ext>
                  </a:extLst>
                </a:gridCol>
                <a:gridCol w="2632710">
                  <a:extLst>
                    <a:ext uri="{9D8B030D-6E8A-4147-A177-3AD203B41FA5}">
                      <a16:colId xmlns:a16="http://schemas.microsoft.com/office/drawing/2014/main" val="20005"/>
                    </a:ext>
                  </a:extLst>
                </a:gridCol>
              </a:tblGrid>
              <a:tr h="250190">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用户类别</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用户姓名</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当前身份</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用户简介</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选择原因</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300" b="1" spc="120">
                          <a:solidFill>
                            <a:srgbClr val="646464"/>
                          </a:solidFill>
                          <a:latin typeface="微软雅黑" panose="020B0503020204020204" pitchFamily="34" charset="-122"/>
                          <a:ea typeface="微软雅黑" panose="020B0503020204020204" pitchFamily="34" charset="-122"/>
                        </a:rPr>
                        <a:t>责任及义务</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1016000">
                <a:tc>
                  <a:txBody>
                    <a:bodyPr/>
                    <a:lstStyle/>
                    <a:p>
                      <a:pPr indent="0" algn="l">
                        <a:lnSpc>
                          <a:spcPct val="120000"/>
                        </a:lnSpc>
                        <a:spcBef>
                          <a:spcPts val="0"/>
                        </a:spcBef>
                        <a:spcAft>
                          <a:spcPts val="0"/>
                        </a:spcAft>
                        <a:buNone/>
                      </a:pPr>
                      <a:r>
                        <a:rPr lang="en-US" sz="1100" b="0" spc="60">
                          <a:solidFill>
                            <a:srgbClr val="646464"/>
                          </a:solidFill>
                          <a:latin typeface="微软雅黑" panose="020B0503020204020204" pitchFamily="34" charset="-122"/>
                          <a:ea typeface="微软雅黑" panose="020B0503020204020204" pitchFamily="34" charset="-122"/>
                        </a:rPr>
                        <a:t>最终用户</a:t>
                      </a: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杨枨</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项目的下达者，目标用户</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既是项目下达者，也是目标用户，在该项目中扮演多种角色</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杨枨为该项目发起人，也是一名钓鱼爱好者，是项目的关键，所有的基本需求都要经过其确认，其满意程度是项目能否进行下去的基础</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对整个项目具有绝对的主导作用，是整个需求项目方向的引导者，同时也对小组有评审权。</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1"/>
                  </a:ext>
                </a:extLst>
              </a:tr>
              <a:tr h="614680">
                <a:tc>
                  <a:txBody>
                    <a:bodyPr/>
                    <a:lstStyle/>
                    <a:p>
                      <a:pPr indent="0" algn="l">
                        <a:lnSpc>
                          <a:spcPct val="120000"/>
                        </a:lnSpc>
                        <a:spcBef>
                          <a:spcPts val="0"/>
                        </a:spcBef>
                        <a:spcAft>
                          <a:spcPts val="0"/>
                        </a:spcAft>
                        <a:buNone/>
                      </a:pPr>
                      <a:r>
                        <a:rPr lang="en-US" sz="1100" b="0" spc="60">
                          <a:solidFill>
                            <a:srgbClr val="646464"/>
                          </a:solidFill>
                          <a:latin typeface="微软雅黑" panose="020B0503020204020204" pitchFamily="34" charset="-122"/>
                          <a:ea typeface="微软雅黑" panose="020B0503020204020204" pitchFamily="34" charset="-122"/>
                        </a:rPr>
                        <a:t>游客用户代表</a:t>
                      </a:r>
                      <a:endParaRPr lang="en-US" altLang="en-US" sz="1100" b="0" spc="60">
                        <a:solidFill>
                          <a:srgbClr val="646464"/>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卢世逸</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钓鱼爱好者</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对钓鱼有兴趣，是项目的游客用户代表</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拥有多年钓鱼经验，对钓鱼爱好者的需求很了解，是我们进行需求获取的重要人员</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提出项目的基本需求，对后续需求进行反馈，确认是否符合自己要求，同时对项目界面原型等提出一些意见</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2"/>
                  </a:ext>
                </a:extLst>
              </a:tr>
              <a:tr h="614680">
                <a:tc>
                  <a:txBody>
                    <a:bodyPr/>
                    <a:lstStyle/>
                    <a:p>
                      <a:pPr indent="0" algn="l">
                        <a:lnSpc>
                          <a:spcPct val="120000"/>
                        </a:lnSpc>
                        <a:spcBef>
                          <a:spcPts val="0"/>
                        </a:spcBef>
                        <a:spcAft>
                          <a:spcPts val="0"/>
                        </a:spcAft>
                        <a:buNone/>
                      </a:pPr>
                      <a:r>
                        <a:rPr lang="en-US" sz="1100" b="0" spc="60">
                          <a:solidFill>
                            <a:srgbClr val="646464"/>
                          </a:solidFill>
                          <a:latin typeface="微软雅黑" panose="020B0503020204020204" pitchFamily="34" charset="-122"/>
                          <a:ea typeface="微软雅黑" panose="020B0503020204020204" pitchFamily="34" charset="-122"/>
                        </a:rPr>
                        <a:t>系统管理员</a:t>
                      </a:r>
                      <a:endParaRPr lang="en-US" altLang="en-US" sz="1100" b="0" spc="60">
                        <a:solidFill>
                          <a:srgbClr val="646464"/>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王天宇</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管理员代表</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是一名出色的系统管理员</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拥有丰富的管理经验</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提供”渔乐生活app”项目中管理员角色功能需求，并对本项目组所做的界面原型提供相应的修改意见</a:t>
                      </a:r>
                      <a:endParaRPr lang="en-US" altLang="en-US" sz="11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3"/>
                  </a:ext>
                </a:extLst>
              </a:tr>
              <a:tr h="614680">
                <a:tc>
                  <a:txBody>
                    <a:bodyPr/>
                    <a:lstStyle/>
                    <a:p>
                      <a:pPr indent="0" algn="l">
                        <a:lnSpc>
                          <a:spcPct val="120000"/>
                        </a:lnSpc>
                        <a:spcBef>
                          <a:spcPts val="0"/>
                        </a:spcBef>
                        <a:spcAft>
                          <a:spcPts val="0"/>
                        </a:spcAft>
                        <a:buNone/>
                      </a:pPr>
                      <a:r>
                        <a:rPr lang="en-US" sz="1100" b="0" spc="60">
                          <a:solidFill>
                            <a:srgbClr val="646464"/>
                          </a:solidFill>
                          <a:latin typeface="微软雅黑" panose="020B0503020204020204" pitchFamily="34" charset="-122"/>
                          <a:ea typeface="微软雅黑" panose="020B0503020204020204" pitchFamily="34" charset="-122"/>
                        </a:rPr>
                        <a:t>游客</a:t>
                      </a:r>
                      <a:endParaRPr lang="en-US" altLang="en-US" sz="1100" b="0" spc="60">
                        <a:solidFill>
                          <a:srgbClr val="646464"/>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周鑫杰</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游客用户代表</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其他渔乐生活项目开发人员</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rPr>
                        <a:t>软工大三学生，与本项目组一同上需求分析课程</a:t>
                      </a:r>
                      <a:endParaRPr lang="en-US" altLang="en-US" sz="1100" b="0" spc="60">
                        <a:solidFill>
                          <a:srgbClr val="404040"/>
                        </a:solidFill>
                        <a:latin typeface="微软雅黑" panose="020B0503020204020204" pitchFamily="34" charset="-122"/>
                        <a:ea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1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提供”渔乐生活app”项目中游客角色功能需求，并对项目组所做的界面原型提供相应的修改意见。</a:t>
                      </a:r>
                      <a:endParaRPr lang="en-US" altLang="en-US" sz="11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6350" marB="6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300" fill="hold"/>
                                        <p:tgtEl>
                                          <p:spTgt spid="10"/>
                                        </p:tgtEl>
                                        <p:attrNameLst>
                                          <p:attrName>ppt_w</p:attrName>
                                        </p:attrNameLst>
                                      </p:cBhvr>
                                      <p:tavLst>
                                        <p:tav tm="0">
                                          <p:val>
                                            <p:fltVal val="0"/>
                                          </p:val>
                                        </p:tav>
                                        <p:tav tm="100000">
                                          <p:val>
                                            <p:strVal val="#ppt_w"/>
                                          </p:val>
                                        </p:tav>
                                      </p:tavLst>
                                    </p:anim>
                                    <p:anim calcmode="lin" valueType="num">
                                      <p:cBhvr>
                                        <p:cTn id="46" dur="300" fill="hold"/>
                                        <p:tgtEl>
                                          <p:spTgt spid="10"/>
                                        </p:tgtEl>
                                        <p:attrNameLst>
                                          <p:attrName>ppt_h</p:attrName>
                                        </p:attrNameLst>
                                      </p:cBhvr>
                                      <p:tavLst>
                                        <p:tav tm="0">
                                          <p:val>
                                            <p:fltVal val="0"/>
                                          </p:val>
                                        </p:tav>
                                        <p:tav tm="100000">
                                          <p:val>
                                            <p:strVal val="#ppt_h"/>
                                          </p:val>
                                        </p:tav>
                                      </p:tavLst>
                                    </p:anim>
                                    <p:animEffect transition="in" filter="fade">
                                      <p:cBhvr>
                                        <p:cTn id="47" dur="300"/>
                                        <p:tgtEl>
                                          <p:spTgt spid="10"/>
                                        </p:tgtEl>
                                      </p:cBhvr>
                                    </p:animEffect>
                                  </p:childTnLst>
                                </p:cTn>
                              </p:par>
                              <p:par>
                                <p:cTn id="48" presetID="6" presetClass="emph" presetSubtype="0" autoRev="1" fill="hold" grpId="1" nodeType="withEffect">
                                  <p:stCondLst>
                                    <p:cond delay="800"/>
                                  </p:stCondLst>
                                  <p:childTnLst>
                                    <p:animScale>
                                      <p:cBhvr>
                                        <p:cTn id="49"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0" name="文本框 99"/>
          <p:cNvSpPr txBox="1"/>
          <p:nvPr/>
        </p:nvSpPr>
        <p:spPr>
          <a:xfrm>
            <a:off x="2483768" y="338455"/>
            <a:ext cx="5080000" cy="276999"/>
          </a:xfrm>
          <a:prstGeom prst="rect">
            <a:avLst/>
          </a:prstGeom>
          <a:noFill/>
          <a:ln w="9525">
            <a:noFill/>
          </a:ln>
        </p:spPr>
        <p:txBody>
          <a:bodyPr>
            <a:spAutoFit/>
          </a:bodyPr>
          <a:lstStyle/>
          <a:p>
            <a:pPr indent="0"/>
            <a:r>
              <a:rPr lang="en-US" altLang="zh-CN" sz="1200" b="1" dirty="0">
                <a:latin typeface="微软雅黑" panose="020B0503020204020204" pitchFamily="34" charset="-122"/>
                <a:ea typeface="微软雅黑" panose="020B0503020204020204" pitchFamily="34" charset="-122"/>
              </a:rPr>
              <a:t>16.</a:t>
            </a:r>
            <a:r>
              <a:rPr lang="zh-CN" sz="1200" b="1" dirty="0">
                <a:latin typeface="微软雅黑" panose="020B0503020204020204" pitchFamily="34" charset="-122"/>
                <a:ea typeface="微软雅黑" panose="020B0503020204020204" pitchFamily="34" charset="-122"/>
              </a:rPr>
              <a:t>是否对用户群和用户代表进行了分类？</a:t>
            </a:r>
            <a:endParaRPr lang="zh-CN" altLang="en-US" sz="1200" dirty="0">
              <a:latin typeface="微软雅黑" panose="020B0503020204020204" pitchFamily="34" charset="-122"/>
              <a:ea typeface="微软雅黑" panose="020B0503020204020204" pitchFamily="34" charset="-122"/>
            </a:endParaRPr>
          </a:p>
        </p:txBody>
      </p:sp>
      <p:pic>
        <p:nvPicPr>
          <p:cNvPr id="4" name="图片 1"/>
          <p:cNvPicPr>
            <a:picLocks noChangeAspect="1"/>
          </p:cNvPicPr>
          <p:nvPr/>
        </p:nvPicPr>
        <p:blipFill>
          <a:blip r:embed="rId2"/>
          <a:stretch>
            <a:fillRect/>
          </a:stretch>
        </p:blipFill>
        <p:spPr>
          <a:xfrm>
            <a:off x="1907704" y="875243"/>
            <a:ext cx="4740275" cy="223647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1763395" y="3290570"/>
            <a:ext cx="5080000" cy="1200329"/>
          </a:xfrm>
          <a:prstGeom prst="rect">
            <a:avLst/>
          </a:prstGeom>
          <a:noFill/>
          <a:ln w="9525">
            <a:noFill/>
          </a:ln>
        </p:spPr>
        <p:txBody>
          <a:bodyPr>
            <a:spAutoFit/>
          </a:bodyPr>
          <a:lstStyle/>
          <a:p>
            <a:pPr marL="228600" indent="-228600"/>
            <a:r>
              <a:rPr lang="en-US" sz="1200" b="0" dirty="0">
                <a:latin typeface="宋体" panose="02010600030101010101" pitchFamily="2" charset="-122"/>
              </a:rPr>
              <a:t>	</a:t>
            </a:r>
            <a:r>
              <a:rPr lang="en-US" sz="1200" b="1" dirty="0">
                <a:latin typeface="微软雅黑" panose="020B0503020204020204" pitchFamily="34" charset="-122"/>
                <a:ea typeface="微软雅黑" panose="020B0503020204020204" pitchFamily="34" charset="-122"/>
              </a:rPr>
              <a:t>1. </a:t>
            </a:r>
            <a:r>
              <a:rPr lang="zh-CN" sz="1200" b="1" dirty="0">
                <a:latin typeface="微软雅黑" panose="020B0503020204020204" pitchFamily="34" charset="-122"/>
                <a:ea typeface="微软雅黑" panose="020B0503020204020204" pitchFamily="34" charset="-122"/>
              </a:rPr>
              <a:t>受优待的用户类别就是其满足度决定着项目是否达到业务目标的用户类别。主要典型用户为杨枨老师和卢世逸同学。</a:t>
            </a:r>
            <a:endParaRPr lang="en-US" sz="1200" b="1" dirty="0">
              <a:latin typeface="微软雅黑" panose="020B0503020204020204" pitchFamily="34" charset="-122"/>
              <a:ea typeface="微软雅黑" panose="020B0503020204020204" pitchFamily="34" charset="-122"/>
            </a:endParaRPr>
          </a:p>
          <a:p>
            <a:pPr marL="228600" indent="-228600"/>
            <a:r>
              <a:rPr lang="en-US" sz="1200" b="1" dirty="0">
                <a:latin typeface="微软雅黑" panose="020B0503020204020204" pitchFamily="34" charset="-122"/>
                <a:ea typeface="微软雅黑" panose="020B0503020204020204" pitchFamily="34" charset="-122"/>
              </a:rPr>
              <a:t>2. </a:t>
            </a:r>
            <a:r>
              <a:rPr lang="zh-CN" sz="1200" b="1" dirty="0">
                <a:latin typeface="微软雅黑" panose="020B0503020204020204" pitchFamily="34" charset="-122"/>
                <a:ea typeface="微软雅黑" panose="020B0503020204020204" pitchFamily="34" charset="-122"/>
              </a:rPr>
              <a:t>不受欢迎的用户类别是指出于法律、保密或安全因素的考虑而不应使用此产品的用户，典型用户为王天宇同学，因为怕晒所以不喜欢钓鱼。</a:t>
            </a:r>
            <a:endParaRPr lang="en-US" sz="1200" b="1" dirty="0">
              <a:latin typeface="微软雅黑" panose="020B0503020204020204" pitchFamily="34" charset="-122"/>
              <a:ea typeface="微软雅黑" panose="020B0503020204020204" pitchFamily="34" charset="-122"/>
            </a:endParaRPr>
          </a:p>
          <a:p>
            <a:pPr marL="228600" indent="-228600"/>
            <a:r>
              <a:rPr lang="en-US" sz="1200" b="1" dirty="0">
                <a:latin typeface="微软雅黑" panose="020B0503020204020204" pitchFamily="34" charset="-122"/>
                <a:ea typeface="微软雅黑" panose="020B0503020204020204" pitchFamily="34" charset="-122"/>
              </a:rPr>
              <a:t>3. </a:t>
            </a:r>
            <a:r>
              <a:rPr lang="zh-CN" sz="1200" b="1" dirty="0">
                <a:latin typeface="微软雅黑" panose="020B0503020204020204" pitchFamily="34" charset="-122"/>
                <a:ea typeface="微软雅黑" panose="020B0503020204020204" pitchFamily="34" charset="-122"/>
              </a:rPr>
              <a:t>忽略不计的用户类别是指会使用产品但不需要刻意去迎合他们的看法，比如周鑫杰同学，可钓可不钓。</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300" fill="hold"/>
                                        <p:tgtEl>
                                          <p:spTgt spid="11"/>
                                        </p:tgtEl>
                                        <p:attrNameLst>
                                          <p:attrName>ppt_w</p:attrName>
                                        </p:attrNameLst>
                                      </p:cBhvr>
                                      <p:tavLst>
                                        <p:tav tm="0">
                                          <p:val>
                                            <p:fltVal val="0"/>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animEffect transition="in" filter="fade">
                                      <p:cBhvr>
                                        <p:cTn id="40" dur="300"/>
                                        <p:tgtEl>
                                          <p:spTgt spid="11"/>
                                        </p:tgtEl>
                                      </p:cBhvr>
                                    </p:animEffect>
                                  </p:childTnLst>
                                </p:cTn>
                              </p:par>
                              <p:par>
                                <p:cTn id="41" presetID="6" presetClass="emph" presetSubtype="0" autoRev="1" fill="hold" grpId="1" nodeType="withEffect">
                                  <p:stCondLst>
                                    <p:cond delay="800"/>
                                  </p:stCondLst>
                                  <p:childTnLst>
                                    <p:animScale>
                                      <p:cBhvr>
                                        <p:cTn id="42" dur="15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5" name="表格 4"/>
          <p:cNvGraphicFramePr/>
          <p:nvPr>
            <p:custDataLst>
              <p:tags r:id="rId1"/>
            </p:custDataLst>
            <p:extLst>
              <p:ext uri="{D42A27DB-BD31-4B8C-83A1-F6EECF244321}">
                <p14:modId xmlns:p14="http://schemas.microsoft.com/office/powerpoint/2010/main" val="1400580907"/>
              </p:ext>
            </p:extLst>
          </p:nvPr>
        </p:nvGraphicFramePr>
        <p:xfrm>
          <a:off x="215900" y="1225225"/>
          <a:ext cx="8712200" cy="3807016"/>
        </p:xfrm>
        <a:graphic>
          <a:graphicData uri="http://schemas.openxmlformats.org/drawingml/2006/table">
            <a:tbl>
              <a:tblPr firstRow="1" bandRow="1">
                <a:tableStyleId>{5940675A-B579-460E-94D1-54222C63F5DA}</a:tableStyleId>
              </a:tblPr>
              <a:tblGrid>
                <a:gridCol w="1052830">
                  <a:extLst>
                    <a:ext uri="{9D8B030D-6E8A-4147-A177-3AD203B41FA5}">
                      <a16:colId xmlns:a16="http://schemas.microsoft.com/office/drawing/2014/main" val="20000"/>
                    </a:ext>
                  </a:extLst>
                </a:gridCol>
                <a:gridCol w="2678430">
                  <a:extLst>
                    <a:ext uri="{9D8B030D-6E8A-4147-A177-3AD203B41FA5}">
                      <a16:colId xmlns:a16="http://schemas.microsoft.com/office/drawing/2014/main" val="20001"/>
                    </a:ext>
                  </a:extLst>
                </a:gridCol>
                <a:gridCol w="4980940">
                  <a:extLst>
                    <a:ext uri="{9D8B030D-6E8A-4147-A177-3AD203B41FA5}">
                      <a16:colId xmlns:a16="http://schemas.microsoft.com/office/drawing/2014/main" val="20002"/>
                    </a:ext>
                  </a:extLst>
                </a:gridCol>
              </a:tblGrid>
              <a:tr h="836930">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pitchFamily="34" charset="-122"/>
                          <a:ea typeface="微软雅黑" panose="020B0503020204020204" pitchFamily="34" charset="-122"/>
                        </a:rPr>
                        <a:t>产品代言人</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dirty="0" err="1">
                          <a:solidFill>
                            <a:srgbClr val="646464"/>
                          </a:solidFill>
                          <a:latin typeface="微软雅黑" panose="020B0503020204020204" pitchFamily="34" charset="-122"/>
                          <a:ea typeface="微软雅黑" panose="020B0503020204020204" pitchFamily="34" charset="-122"/>
                        </a:rPr>
                        <a:t>选择原因</a:t>
                      </a:r>
                      <a:endParaRPr lang="en-US" sz="1700" b="1" spc="130" dirty="0">
                        <a:solidFill>
                          <a:srgbClr val="646464"/>
                        </a:solidFill>
                        <a:latin typeface="微软雅黑" panose="020B0503020204020204" pitchFamily="34" charset="-122"/>
                        <a:ea typeface="微软雅黑" panose="020B0503020204020204" pitchFamily="3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pitchFamily="34" charset="-122"/>
                          <a:ea typeface="微软雅黑" panose="020B0503020204020204" pitchFamily="34" charset="-122"/>
                        </a:rPr>
                        <a:t>期望及可能承担的工作</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268478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pitchFamily="34" charset="-122"/>
                          <a:ea typeface="微软雅黑" panose="020B0503020204020204" pitchFamily="34" charset="-122"/>
                        </a:rPr>
                        <a:t>杨枨</a:t>
                      </a:r>
                      <a:endParaRPr lang="en-US" altLang="en-US" sz="1500" b="0" spc="120">
                        <a:solidFill>
                          <a:srgbClr val="646464"/>
                        </a:solidFill>
                        <a:latin typeface="微软雅黑" panose="020B0503020204020204" pitchFamily="34" charset="-122"/>
                        <a:ea typeface="微软雅黑" panose="020B0503020204020204" pitchFamily="3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pitchFamily="34" charset="-122"/>
                          <a:ea typeface="微软雅黑" panose="020B0503020204020204" pitchFamily="34" charset="-122"/>
                        </a:rPr>
                        <a:t>杨老师作为项目的发起人，以及用户代表，是用户中的核心人员，同时在以前也进行过相关软件的开发指导，对系统有着清晰的愿景，并且愿意帮助进行系统的需求工程的完成，故而很适合做我们的产品代言人</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dirty="0">
                          <a:solidFill>
                            <a:srgbClr val="404040"/>
                          </a:solidFill>
                          <a:latin typeface="微软雅黑" panose="020B0503020204020204" pitchFamily="34" charset="-122"/>
                          <a:ea typeface="微软雅黑" panose="020B0503020204020204" pitchFamily="34" charset="-122"/>
                        </a:rPr>
                        <a:t>我们期望杨老师能够在我们需求工程的整个阶段对我们进行相关的帮助，如需求的提出，变更，以及界面原型的反馈建议等。可能会帮助我们承担以下的工作：帮助我们进行计划的制定，需求的获取，变更及控制，进行需求的确认和验证，协助我们写部分用户文档及帮助文档等等，对界面原型提出建设性的建议，对小组相关工作进行评审等等。</a:t>
                      </a:r>
                      <a:endParaRPr lang="en-US" altLang="en-US" sz="1500" b="0" spc="120" dirty="0">
                        <a:solidFill>
                          <a:srgbClr val="404040"/>
                        </a:solidFill>
                        <a:latin typeface="微软雅黑" panose="020B0503020204020204" pitchFamily="34" charset="-122"/>
                        <a:ea typeface="微软雅黑" panose="020B0503020204020204" pitchFamily="3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
        <p:nvSpPr>
          <p:cNvPr id="6" name="文本框 5"/>
          <p:cNvSpPr txBox="1"/>
          <p:nvPr/>
        </p:nvSpPr>
        <p:spPr>
          <a:xfrm>
            <a:off x="3563888" y="747771"/>
            <a:ext cx="3887470"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产品代言人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300" fill="hold"/>
                                        <p:tgtEl>
                                          <p:spTgt spid="11"/>
                                        </p:tgtEl>
                                        <p:attrNameLst>
                                          <p:attrName>ppt_w</p:attrName>
                                        </p:attrNameLst>
                                      </p:cBhvr>
                                      <p:tavLst>
                                        <p:tav tm="0">
                                          <p:val>
                                            <p:fltVal val="0"/>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animEffect transition="in" filter="fade">
                                      <p:cBhvr>
                                        <p:cTn id="40" dur="300"/>
                                        <p:tgtEl>
                                          <p:spTgt spid="11"/>
                                        </p:tgtEl>
                                      </p:cBhvr>
                                    </p:animEffect>
                                  </p:childTnLst>
                                </p:cTn>
                              </p:par>
                              <p:par>
                                <p:cTn id="41" presetID="6" presetClass="emph" presetSubtype="0" autoRev="1" fill="hold" grpId="1" nodeType="withEffect">
                                  <p:stCondLst>
                                    <p:cond delay="800"/>
                                  </p:stCondLst>
                                  <p:childTnLst>
                                    <p:animScale>
                                      <p:cBhvr>
                                        <p:cTn id="42" dur="15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0" name="文本框 99"/>
          <p:cNvSpPr txBox="1"/>
          <p:nvPr/>
        </p:nvSpPr>
        <p:spPr>
          <a:xfrm>
            <a:off x="2484120" y="153353"/>
            <a:ext cx="5080000" cy="276999"/>
          </a:xfrm>
          <a:prstGeom prst="rect">
            <a:avLst/>
          </a:prstGeom>
          <a:noFill/>
          <a:ln w="9525">
            <a:noFill/>
          </a:ln>
        </p:spPr>
        <p:txBody>
          <a:bodyPr>
            <a:spAutoFit/>
          </a:bodyPr>
          <a:lstStyle/>
          <a:p>
            <a:pPr indent="0"/>
            <a:r>
              <a:rPr lang="en-US" altLang="zh-CN" sz="1200" b="1" dirty="0">
                <a:latin typeface="微软雅黑" panose="020B0503020204020204" pitchFamily="34" charset="-122"/>
                <a:ea typeface="微软雅黑" panose="020B0503020204020204" pitchFamily="34" charset="-122"/>
              </a:rPr>
              <a:t>17.</a:t>
            </a:r>
            <a:r>
              <a:rPr lang="zh-CN" sz="1200" b="1" dirty="0">
                <a:latin typeface="微软雅黑" panose="020B0503020204020204" pitchFamily="34" charset="-122"/>
                <a:ea typeface="微软雅黑" panose="020B0503020204020204" pitchFamily="34" charset="-122"/>
              </a:rPr>
              <a:t>是否对每个用户代表都进行了需求获取和确认？</a:t>
            </a:r>
          </a:p>
        </p:txBody>
      </p:sp>
      <p:pic>
        <p:nvPicPr>
          <p:cNvPr id="2" name="图片 1"/>
          <p:cNvPicPr>
            <a:picLocks noChangeAspect="1"/>
          </p:cNvPicPr>
          <p:nvPr/>
        </p:nvPicPr>
        <p:blipFill>
          <a:blip r:embed="rId2"/>
          <a:stretch>
            <a:fillRect/>
          </a:stretch>
        </p:blipFill>
        <p:spPr>
          <a:xfrm>
            <a:off x="323215" y="842645"/>
            <a:ext cx="3961765" cy="2008505"/>
          </a:xfrm>
          <a:prstGeom prst="rect">
            <a:avLst/>
          </a:prstGeom>
          <a:ln>
            <a:noFill/>
          </a:ln>
          <a:effectLst>
            <a:outerShdw blurRad="292100" dist="139700" dir="2700000" algn="tl" rotWithShape="0">
              <a:srgbClr val="333333">
                <a:alpha val="65000"/>
              </a:srgbClr>
            </a:outerShdw>
          </a:effectLst>
        </p:spPr>
      </p:pic>
      <p:pic>
        <p:nvPicPr>
          <p:cNvPr id="3" name="图片 1"/>
          <p:cNvPicPr>
            <a:picLocks noChangeAspect="1"/>
          </p:cNvPicPr>
          <p:nvPr/>
        </p:nvPicPr>
        <p:blipFill>
          <a:blip r:embed="rId3"/>
          <a:stretch>
            <a:fillRect/>
          </a:stretch>
        </p:blipFill>
        <p:spPr>
          <a:xfrm>
            <a:off x="336550" y="2930525"/>
            <a:ext cx="4262755" cy="2042795"/>
          </a:xfrm>
          <a:prstGeom prst="rect">
            <a:avLst/>
          </a:prstGeom>
          <a:ln>
            <a:noFill/>
          </a:ln>
          <a:effectLst>
            <a:outerShdw blurRad="292100" dist="139700" dir="2700000" algn="tl" rotWithShape="0">
              <a:srgbClr val="333333">
                <a:alpha val="65000"/>
              </a:srgbClr>
            </a:outerShdw>
          </a:effectLst>
        </p:spPr>
      </p:pic>
      <p:pic>
        <p:nvPicPr>
          <p:cNvPr id="5" name="图片 1"/>
          <p:cNvPicPr>
            <a:picLocks noChangeAspect="1"/>
          </p:cNvPicPr>
          <p:nvPr/>
        </p:nvPicPr>
        <p:blipFill>
          <a:blip r:embed="rId4"/>
          <a:stretch>
            <a:fillRect/>
          </a:stretch>
        </p:blipFill>
        <p:spPr>
          <a:xfrm>
            <a:off x="4643755" y="842645"/>
            <a:ext cx="3967480" cy="2007870"/>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1979930" y="443865"/>
            <a:ext cx="162306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管理员确认</a:t>
            </a:r>
          </a:p>
        </p:txBody>
      </p:sp>
      <p:sp>
        <p:nvSpPr>
          <p:cNvPr id="7" name="文本框 6"/>
          <p:cNvSpPr txBox="1"/>
          <p:nvPr/>
        </p:nvSpPr>
        <p:spPr>
          <a:xfrm>
            <a:off x="5868035" y="443865"/>
            <a:ext cx="162941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游客确认</a:t>
            </a:r>
          </a:p>
        </p:txBody>
      </p:sp>
      <p:sp>
        <p:nvSpPr>
          <p:cNvPr id="9" name="文本框 8"/>
          <p:cNvSpPr txBox="1"/>
          <p:nvPr/>
        </p:nvSpPr>
        <p:spPr>
          <a:xfrm>
            <a:off x="5040630" y="3879850"/>
            <a:ext cx="190754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用户确认</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300" fill="hold"/>
                                        <p:tgtEl>
                                          <p:spTgt spid="11"/>
                                        </p:tgtEl>
                                        <p:attrNameLst>
                                          <p:attrName>ppt_w</p:attrName>
                                        </p:attrNameLst>
                                      </p:cBhvr>
                                      <p:tavLst>
                                        <p:tav tm="0">
                                          <p:val>
                                            <p:fltVal val="0"/>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animEffect transition="in" filter="fade">
                                      <p:cBhvr>
                                        <p:cTn id="40" dur="300"/>
                                        <p:tgtEl>
                                          <p:spTgt spid="11"/>
                                        </p:tgtEl>
                                      </p:cBhvr>
                                    </p:animEffect>
                                  </p:childTnLst>
                                </p:cTn>
                              </p:par>
                              <p:par>
                                <p:cTn id="41" presetID="6" presetClass="emph" presetSubtype="0" autoRev="1" fill="hold" grpId="1" nodeType="withEffect">
                                  <p:stCondLst>
                                    <p:cond delay="800"/>
                                  </p:stCondLst>
                                  <p:childTnLst>
                                    <p:animScale>
                                      <p:cBhvr>
                                        <p:cTn id="42" dur="15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DB4F2A7-7703-4EBD-B074-B95B68A964A8}"/>
              </a:ext>
            </a:extLst>
          </p:cNvPr>
          <p:cNvGrpSpPr/>
          <p:nvPr/>
        </p:nvGrpSpPr>
        <p:grpSpPr>
          <a:xfrm>
            <a:off x="-2892" y="2066900"/>
            <a:ext cx="9141522" cy="1680037"/>
            <a:chOff x="-4282523" y="2186464"/>
            <a:chExt cx="9144000" cy="2729894"/>
          </a:xfrm>
        </p:grpSpPr>
        <p:sp>
          <p:nvSpPr>
            <p:cNvPr id="14" name="Rectangle 2" descr="psb">
              <a:extLst>
                <a:ext uri="{FF2B5EF4-FFF2-40B4-BE49-F238E27FC236}">
                  <a16:creationId xmlns:a16="http://schemas.microsoft.com/office/drawing/2014/main" id="{0FD1720D-83DE-4CAE-8EBE-D589CA56D50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E7709D1E-C6F5-4CE4-8F63-FCF5E8F5713A}"/>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文本框 4"/>
          <p:cNvSpPr txBox="1"/>
          <p:nvPr/>
        </p:nvSpPr>
        <p:spPr>
          <a:xfrm>
            <a:off x="2292985" y="482600"/>
            <a:ext cx="540829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对每个用户代表进行需求获取，并进行优先级打分</a:t>
            </a:r>
          </a:p>
        </p:txBody>
      </p:sp>
      <p:pic>
        <p:nvPicPr>
          <p:cNvPr id="6" name="图片 5"/>
          <p:cNvPicPr>
            <a:picLocks noChangeAspect="1"/>
          </p:cNvPicPr>
          <p:nvPr/>
        </p:nvPicPr>
        <p:blipFill>
          <a:blip r:embed="rId3"/>
          <a:stretch>
            <a:fillRect/>
          </a:stretch>
        </p:blipFill>
        <p:spPr>
          <a:xfrm>
            <a:off x="2700020" y="850900"/>
            <a:ext cx="3459480" cy="822960"/>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stretch>
            <a:fillRect/>
          </a:stretch>
        </p:blipFill>
        <p:spPr>
          <a:xfrm>
            <a:off x="157480" y="1706880"/>
            <a:ext cx="3150870" cy="315912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5"/>
          <a:stretch>
            <a:fillRect/>
          </a:stretch>
        </p:blipFill>
        <p:spPr>
          <a:xfrm>
            <a:off x="4643755" y="1700530"/>
            <a:ext cx="3258185" cy="330708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300" fill="hold"/>
                                        <p:tgtEl>
                                          <p:spTgt spid="11"/>
                                        </p:tgtEl>
                                        <p:attrNameLst>
                                          <p:attrName>ppt_w</p:attrName>
                                        </p:attrNameLst>
                                      </p:cBhvr>
                                      <p:tavLst>
                                        <p:tav tm="0">
                                          <p:val>
                                            <p:fltVal val="0"/>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animEffect transition="in" filter="fade">
                                      <p:cBhvr>
                                        <p:cTn id="40" dur="300"/>
                                        <p:tgtEl>
                                          <p:spTgt spid="11"/>
                                        </p:tgtEl>
                                      </p:cBhvr>
                                    </p:animEffect>
                                  </p:childTnLst>
                                </p:cTn>
                              </p:par>
                              <p:par>
                                <p:cTn id="41" presetID="6" presetClass="emph" presetSubtype="0" autoRev="1" fill="hold" grpId="1" nodeType="withEffect">
                                  <p:stCondLst>
                                    <p:cond delay="800"/>
                                  </p:stCondLst>
                                  <p:childTnLst>
                                    <p:animScale>
                                      <p:cBhvr>
                                        <p:cTn id="42" dur="15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D44666C-334E-4C9B-909C-CF2612F5327A}"/>
              </a:ext>
            </a:extLst>
          </p:cNvPr>
          <p:cNvGrpSpPr/>
          <p:nvPr/>
        </p:nvGrpSpPr>
        <p:grpSpPr>
          <a:xfrm>
            <a:off x="-2892" y="2066900"/>
            <a:ext cx="9141522" cy="1680037"/>
            <a:chOff x="-4282523" y="2186464"/>
            <a:chExt cx="9144000" cy="2729894"/>
          </a:xfrm>
        </p:grpSpPr>
        <p:sp>
          <p:nvSpPr>
            <p:cNvPr id="14" name="Rectangle 2" descr="psb">
              <a:extLst>
                <a:ext uri="{FF2B5EF4-FFF2-40B4-BE49-F238E27FC236}">
                  <a16:creationId xmlns:a16="http://schemas.microsoft.com/office/drawing/2014/main" id="{45EC24D3-2DB4-4143-9A01-1AA9A921269D}"/>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05A2DB70-B5BF-45EF-8941-EACD14AF20D9}"/>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16305" y="338455"/>
            <a:ext cx="17748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用户群分类</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文本框 4"/>
          <p:cNvSpPr txBox="1"/>
          <p:nvPr/>
        </p:nvSpPr>
        <p:spPr>
          <a:xfrm>
            <a:off x="2627784" y="498972"/>
            <a:ext cx="540829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进行需求访谈</a:t>
            </a:r>
          </a:p>
        </p:txBody>
      </p:sp>
      <p:pic>
        <p:nvPicPr>
          <p:cNvPr id="2" name="图片 1"/>
          <p:cNvPicPr>
            <a:picLocks noChangeAspect="1"/>
          </p:cNvPicPr>
          <p:nvPr/>
        </p:nvPicPr>
        <p:blipFill>
          <a:blip r:embed="rId3"/>
          <a:stretch>
            <a:fillRect/>
          </a:stretch>
        </p:blipFill>
        <p:spPr>
          <a:xfrm>
            <a:off x="35560" y="914400"/>
            <a:ext cx="4785360" cy="92202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104026" y="2002317"/>
            <a:ext cx="4073525" cy="292227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4820920" y="626745"/>
            <a:ext cx="4209415" cy="40405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300" fill="hold"/>
                                        <p:tgtEl>
                                          <p:spTgt spid="11"/>
                                        </p:tgtEl>
                                        <p:attrNameLst>
                                          <p:attrName>ppt_w</p:attrName>
                                        </p:attrNameLst>
                                      </p:cBhvr>
                                      <p:tavLst>
                                        <p:tav tm="0">
                                          <p:val>
                                            <p:fltVal val="0"/>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animEffect transition="in" filter="fade">
                                      <p:cBhvr>
                                        <p:cTn id="40" dur="300"/>
                                        <p:tgtEl>
                                          <p:spTgt spid="11"/>
                                        </p:tgtEl>
                                      </p:cBhvr>
                                    </p:animEffect>
                                  </p:childTnLst>
                                </p:cTn>
                              </p:par>
                              <p:par>
                                <p:cTn id="41" presetID="6" presetClass="emph" presetSubtype="0" autoRev="1" fill="hold" grpId="1" nodeType="withEffect">
                                  <p:stCondLst>
                                    <p:cond delay="800"/>
                                  </p:stCondLst>
                                  <p:childTnLst>
                                    <p:animScale>
                                      <p:cBhvr>
                                        <p:cTn id="42" dur="15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a:ln>
                  <a:noFill/>
                </a:ln>
                <a:solidFill>
                  <a:srgbClr val="FFFFFF"/>
                </a:solidFill>
                <a:effectLst/>
                <a:latin typeface="Impact" pitchFamily="34" charset="0"/>
                <a:ea typeface="宋体" pitchFamily="2" charset="-122"/>
                <a:cs typeface="宋体" pitchFamily="2" charset="-122"/>
              </a:rPr>
              <a:t>04</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4505771" y="2185438"/>
            <a:ext cx="3090565"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Arial" pitchFamily="34" charset="0"/>
              <a:buNone/>
            </a:pPr>
            <a:r>
              <a:rPr lang="zh-CN" altLang="en-US" sz="4400" b="1" dirty="0">
                <a:solidFill>
                  <a:srgbClr val="EA5514"/>
                </a:solidFill>
                <a:latin typeface="微软雅黑" pitchFamily="34" charset="-122"/>
                <a:ea typeface="微软雅黑" pitchFamily="34" charset="-122"/>
              </a:rPr>
              <a:t>软件需求</a:t>
            </a:r>
            <a:endParaRPr lang="en-US" altLang="zh-CN" sz="4400" b="1" dirty="0">
              <a:solidFill>
                <a:srgbClr val="EA5514"/>
              </a:solidFill>
              <a:latin typeface="微软雅黑" pitchFamily="34" charset="-122"/>
              <a:ea typeface="微软雅黑" pitchFamily="34" charset="-122"/>
            </a:endParaRPr>
          </a:p>
          <a:p>
            <a:pPr algn="dist">
              <a:buFont typeface="Arial" pitchFamily="34" charset="0"/>
              <a:buNone/>
            </a:pPr>
            <a:r>
              <a:rPr lang="zh-CN" altLang="en-US" sz="4400" b="1" dirty="0">
                <a:solidFill>
                  <a:srgbClr val="EA5514"/>
                </a:solidFill>
                <a:latin typeface="微软雅黑" pitchFamily="34" charset="-122"/>
                <a:ea typeface="微软雅黑" pitchFamily="34" charset="-122"/>
              </a:rPr>
              <a:t>规格说明</a:t>
            </a:r>
            <a:endParaRPr lang="zh-CN" altLang="en-US" sz="2400" dirty="0">
              <a:solidFill>
                <a:schemeClr val="tx1">
                  <a:lumMod val="50000"/>
                  <a:lumOff val="50000"/>
                </a:schemeClr>
              </a:solidFill>
            </a:endParaRPr>
          </a:p>
        </p:txBody>
      </p:sp>
      <p:cxnSp>
        <p:nvCxnSpPr>
          <p:cNvPr id="37" name="直接连接符 36">
            <a:extLst>
              <a:ext uri="{FF2B5EF4-FFF2-40B4-BE49-F238E27FC236}">
                <a16:creationId xmlns:a16="http://schemas.microsoft.com/office/drawing/2014/main" id="{315F0FA4-15F2-4A87-8B76-5ADE5A69F8B4}"/>
              </a:ext>
            </a:extLst>
          </p:cNvPr>
          <p:cNvCxnSpPr/>
          <p:nvPr/>
        </p:nvCxnSpPr>
        <p:spPr>
          <a:xfrm>
            <a:off x="4355976" y="3673722"/>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79157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2879812" y="682609"/>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用户移动端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54D8E037-C97D-4889-B7FC-FC4B5760E0EB}"/>
              </a:ext>
            </a:extLst>
          </p:cNvPr>
          <p:cNvGrpSpPr/>
          <p:nvPr/>
        </p:nvGrpSpPr>
        <p:grpSpPr>
          <a:xfrm>
            <a:off x="0" y="1890901"/>
            <a:ext cx="9144000" cy="1832183"/>
            <a:chOff x="-4282523" y="2186464"/>
            <a:chExt cx="9144000" cy="2729894"/>
          </a:xfrm>
        </p:grpSpPr>
        <p:sp>
          <p:nvSpPr>
            <p:cNvPr id="10" name="Rectangle 2" descr="psb">
              <a:extLst>
                <a:ext uri="{FF2B5EF4-FFF2-40B4-BE49-F238E27FC236}">
                  <a16:creationId xmlns:a16="http://schemas.microsoft.com/office/drawing/2014/main" id="{D3437D0D-DAAA-4418-8E17-EDC3B2465C6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51CB0EC0-EA1A-42FF-B93B-F564973A304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 name="图片 2">
            <a:extLst>
              <a:ext uri="{FF2B5EF4-FFF2-40B4-BE49-F238E27FC236}">
                <a16:creationId xmlns:a16="http://schemas.microsoft.com/office/drawing/2014/main" id="{B771598D-DC33-4EC3-951A-9005550D7DD5}"/>
              </a:ext>
            </a:extLst>
          </p:cNvPr>
          <p:cNvPicPr>
            <a:picLocks noChangeAspect="1"/>
          </p:cNvPicPr>
          <p:nvPr/>
        </p:nvPicPr>
        <p:blipFill>
          <a:blip r:embed="rId3"/>
          <a:stretch>
            <a:fillRect/>
          </a:stretch>
        </p:blipFill>
        <p:spPr>
          <a:xfrm>
            <a:off x="931258" y="970237"/>
            <a:ext cx="2111121" cy="3950142"/>
          </a:xfrm>
          <a:prstGeom prst="rect">
            <a:avLst/>
          </a:prstGeom>
        </p:spPr>
      </p:pic>
      <p:sp>
        <p:nvSpPr>
          <p:cNvPr id="4" name="文本框 3">
            <a:extLst>
              <a:ext uri="{FF2B5EF4-FFF2-40B4-BE49-F238E27FC236}">
                <a16:creationId xmlns:a16="http://schemas.microsoft.com/office/drawing/2014/main" id="{AEAE4D1E-A9E7-4EA0-922B-E6D8E5CF413A}"/>
              </a:ext>
            </a:extLst>
          </p:cNvPr>
          <p:cNvSpPr txBox="1"/>
          <p:nvPr/>
        </p:nvSpPr>
        <p:spPr>
          <a:xfrm>
            <a:off x="3851920" y="2080757"/>
            <a:ext cx="1584176" cy="418191"/>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地图首页</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6BCA1C3-A43D-421C-9BD1-229FB9D37A62}"/>
              </a:ext>
            </a:extLst>
          </p:cNvPr>
          <p:cNvPicPr>
            <a:picLocks noChangeAspect="1"/>
          </p:cNvPicPr>
          <p:nvPr/>
        </p:nvPicPr>
        <p:blipFill>
          <a:blip r:embed="rId4"/>
          <a:stretch>
            <a:fillRect/>
          </a:stretch>
        </p:blipFill>
        <p:spPr>
          <a:xfrm>
            <a:off x="5724128" y="989891"/>
            <a:ext cx="2058827" cy="3930488"/>
          </a:xfrm>
          <a:prstGeom prst="rect">
            <a:avLst/>
          </a:prstGeom>
        </p:spPr>
      </p:pic>
      <p:sp>
        <p:nvSpPr>
          <p:cNvPr id="18" name="文本框 17">
            <a:extLst>
              <a:ext uri="{FF2B5EF4-FFF2-40B4-BE49-F238E27FC236}">
                <a16:creationId xmlns:a16="http://schemas.microsoft.com/office/drawing/2014/main" id="{8FFC6EB8-85BF-402F-9CB3-47A223C5912B}"/>
              </a:ext>
            </a:extLst>
          </p:cNvPr>
          <p:cNvSpPr txBox="1"/>
          <p:nvPr/>
        </p:nvSpPr>
        <p:spPr>
          <a:xfrm>
            <a:off x="3875121" y="2868709"/>
            <a:ext cx="1584176" cy="418191"/>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动态主页</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D429C387-9E3B-49C3-931E-30158F148381}"/>
              </a:ext>
            </a:extLst>
          </p:cNvPr>
          <p:cNvCxnSpPr>
            <a:cxnSpLocks/>
          </p:cNvCxnSpPr>
          <p:nvPr/>
        </p:nvCxnSpPr>
        <p:spPr>
          <a:xfrm flipH="1">
            <a:off x="3347864" y="2320598"/>
            <a:ext cx="5040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DCB6CB9-8637-4F2B-BD50-493ECFBACBA3}"/>
              </a:ext>
            </a:extLst>
          </p:cNvPr>
          <p:cNvCxnSpPr>
            <a:cxnSpLocks/>
          </p:cNvCxnSpPr>
          <p:nvPr/>
        </p:nvCxnSpPr>
        <p:spPr>
          <a:xfrm>
            <a:off x="4932040" y="3147020"/>
            <a:ext cx="52725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E0CE28D-CCDE-4068-A6F5-D81806A5618F}"/>
              </a:ext>
            </a:extLst>
          </p:cNvPr>
          <p:cNvSpPr txBox="1"/>
          <p:nvPr/>
        </p:nvSpPr>
        <p:spPr>
          <a:xfrm>
            <a:off x="1958419" y="242189"/>
            <a:ext cx="685695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rPr>
              <a:t>18.</a:t>
            </a:r>
            <a:r>
              <a:rPr lang="zh-CN" altLang="zh-CN" sz="1200" b="1" dirty="0">
                <a:latin typeface="微软雅黑" panose="020B0503020204020204" pitchFamily="34" charset="-122"/>
                <a:ea typeface="微软雅黑" panose="020B0503020204020204" pitchFamily="34" charset="-122"/>
              </a:rPr>
              <a:t>是否制定了相关原型来辅助获取过程？原型制作是否采用了工具？效果如何？</a:t>
            </a:r>
            <a:endParaRPr lang="zh-CN" altLang="en-US" sz="1000" b="1" dirty="0">
              <a:latin typeface="微软雅黑" panose="020B0503020204020204" pitchFamily="34" charset="-122"/>
              <a:ea typeface="微软雅黑" panose="020B0503020204020204" pitchFamily="34" charset="-122"/>
              <a:cs typeface="华文楷体" panose="02010600040101010101" charset="-122"/>
            </a:endParaRPr>
          </a:p>
        </p:txBody>
      </p:sp>
      <p:sp>
        <p:nvSpPr>
          <p:cNvPr id="2" name="文本框 1">
            <a:extLst>
              <a:ext uri="{FF2B5EF4-FFF2-40B4-BE49-F238E27FC236}">
                <a16:creationId xmlns:a16="http://schemas.microsoft.com/office/drawing/2014/main" id="{3325B073-22E1-4BF4-9FA0-987FEB55CCF0}"/>
              </a:ext>
            </a:extLst>
          </p:cNvPr>
          <p:cNvSpPr txBox="1"/>
          <p:nvPr/>
        </p:nvSpPr>
        <p:spPr>
          <a:xfrm>
            <a:off x="3437874" y="3861352"/>
            <a:ext cx="2412268" cy="338554"/>
          </a:xfrm>
          <a:prstGeom prst="rect">
            <a:avLst/>
          </a:prstGeom>
          <a:noFill/>
        </p:spPr>
        <p:txBody>
          <a:bodyPr wrap="square" rtlCol="0">
            <a:spAutoFit/>
          </a:bodyPr>
          <a:lstStyle/>
          <a:p>
            <a:r>
              <a:rPr lang="zh-CN" altLang="en-US" sz="1600" b="1" dirty="0">
                <a:solidFill>
                  <a:srgbClr val="EA5514"/>
                </a:solidFill>
                <a:latin typeface="微软雅黑" panose="020B0503020204020204" pitchFamily="34" charset="-122"/>
                <a:ea typeface="微软雅黑" panose="020B0503020204020204" pitchFamily="34" charset="-122"/>
              </a:rPr>
              <a:t>工具：</a:t>
            </a:r>
            <a:r>
              <a:rPr lang="en-US" altLang="zh-CN" sz="1600" b="1" dirty="0">
                <a:solidFill>
                  <a:srgbClr val="EA5514"/>
                </a:solidFill>
                <a:latin typeface="微软雅黑" panose="020B0503020204020204" pitchFamily="34" charset="-122"/>
                <a:ea typeface="微软雅黑" panose="020B0503020204020204" pitchFamily="34" charset="-122"/>
              </a:rPr>
              <a:t>Axure RP</a:t>
            </a:r>
            <a:endParaRPr lang="zh-CN" altLang="en-US" sz="1600" b="1" dirty="0">
              <a:solidFill>
                <a:srgbClr val="EA5514"/>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6980F36-9A8B-41CB-A5ED-ECF94A49AB85}"/>
              </a:ext>
            </a:extLst>
          </p:cNvPr>
          <p:cNvPicPr>
            <a:picLocks noChangeAspect="1"/>
          </p:cNvPicPr>
          <p:nvPr/>
        </p:nvPicPr>
        <p:blipFill rotWithShape="1">
          <a:blip r:embed="rId5"/>
          <a:srcRect l="4449" t="7844" r="5212"/>
          <a:stretch/>
        </p:blipFill>
        <p:spPr>
          <a:xfrm>
            <a:off x="3973637" y="4299626"/>
            <a:ext cx="812372" cy="709311"/>
          </a:xfrm>
          <a:prstGeom prst="rect">
            <a:avLst/>
          </a:prstGeom>
        </p:spPr>
      </p:pic>
    </p:spTree>
    <p:extLst>
      <p:ext uri="{BB962C8B-B14F-4D97-AF65-F5344CB8AC3E}">
        <p14:creationId xmlns:p14="http://schemas.microsoft.com/office/powerpoint/2010/main" val="4091126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059832" y="472859"/>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用户移动端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54D8E037-C97D-4889-B7FC-FC4B5760E0EB}"/>
              </a:ext>
            </a:extLst>
          </p:cNvPr>
          <p:cNvGrpSpPr/>
          <p:nvPr/>
        </p:nvGrpSpPr>
        <p:grpSpPr>
          <a:xfrm>
            <a:off x="0" y="1890901"/>
            <a:ext cx="9144000" cy="1832183"/>
            <a:chOff x="-4282523" y="2186464"/>
            <a:chExt cx="9144000" cy="2729894"/>
          </a:xfrm>
        </p:grpSpPr>
        <p:sp>
          <p:nvSpPr>
            <p:cNvPr id="10" name="Rectangle 2" descr="psb">
              <a:extLst>
                <a:ext uri="{FF2B5EF4-FFF2-40B4-BE49-F238E27FC236}">
                  <a16:creationId xmlns:a16="http://schemas.microsoft.com/office/drawing/2014/main" id="{D3437D0D-DAAA-4418-8E17-EDC3B2465C6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51CB0EC0-EA1A-42FF-B93B-F564973A304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 name="文本框 3">
            <a:extLst>
              <a:ext uri="{FF2B5EF4-FFF2-40B4-BE49-F238E27FC236}">
                <a16:creationId xmlns:a16="http://schemas.microsoft.com/office/drawing/2014/main" id="{AEAE4D1E-A9E7-4EA0-922B-E6D8E5CF413A}"/>
              </a:ext>
            </a:extLst>
          </p:cNvPr>
          <p:cNvSpPr txBox="1"/>
          <p:nvPr/>
        </p:nvSpPr>
        <p:spPr>
          <a:xfrm>
            <a:off x="263808" y="2043898"/>
            <a:ext cx="432048" cy="152618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地图首页</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FAEE8BE-FC47-4953-B7EA-A8B09BC1280C}"/>
              </a:ext>
            </a:extLst>
          </p:cNvPr>
          <p:cNvPicPr>
            <a:picLocks noChangeAspect="1"/>
          </p:cNvPicPr>
          <p:nvPr/>
        </p:nvPicPr>
        <p:blipFill>
          <a:blip r:embed="rId3"/>
          <a:stretch>
            <a:fillRect/>
          </a:stretch>
        </p:blipFill>
        <p:spPr>
          <a:xfrm>
            <a:off x="706270" y="876499"/>
            <a:ext cx="2225610" cy="4008005"/>
          </a:xfrm>
          <a:prstGeom prst="rect">
            <a:avLst/>
          </a:prstGeom>
        </p:spPr>
      </p:pic>
      <p:pic>
        <p:nvPicPr>
          <p:cNvPr id="20" name="图片 19">
            <a:extLst>
              <a:ext uri="{FF2B5EF4-FFF2-40B4-BE49-F238E27FC236}">
                <a16:creationId xmlns:a16="http://schemas.microsoft.com/office/drawing/2014/main" id="{C307B3A5-EEA5-471A-A54C-F7D6DD710CF0}"/>
              </a:ext>
            </a:extLst>
          </p:cNvPr>
          <p:cNvPicPr>
            <a:picLocks noChangeAspect="1"/>
          </p:cNvPicPr>
          <p:nvPr/>
        </p:nvPicPr>
        <p:blipFill>
          <a:blip r:embed="rId4"/>
          <a:stretch>
            <a:fillRect/>
          </a:stretch>
        </p:blipFill>
        <p:spPr>
          <a:xfrm>
            <a:off x="6372200" y="945395"/>
            <a:ext cx="2171681" cy="3939109"/>
          </a:xfrm>
          <a:prstGeom prst="rect">
            <a:avLst/>
          </a:prstGeom>
        </p:spPr>
      </p:pic>
      <p:pic>
        <p:nvPicPr>
          <p:cNvPr id="22" name="图片 21">
            <a:extLst>
              <a:ext uri="{FF2B5EF4-FFF2-40B4-BE49-F238E27FC236}">
                <a16:creationId xmlns:a16="http://schemas.microsoft.com/office/drawing/2014/main" id="{D38C3284-81AA-4D30-9C33-34B9226BECD3}"/>
              </a:ext>
            </a:extLst>
          </p:cNvPr>
          <p:cNvPicPr>
            <a:picLocks noChangeAspect="1"/>
          </p:cNvPicPr>
          <p:nvPr/>
        </p:nvPicPr>
        <p:blipFill>
          <a:blip r:embed="rId5"/>
          <a:stretch>
            <a:fillRect/>
          </a:stretch>
        </p:blipFill>
        <p:spPr>
          <a:xfrm>
            <a:off x="3559544" y="910946"/>
            <a:ext cx="2167643" cy="4008005"/>
          </a:xfrm>
          <a:prstGeom prst="rect">
            <a:avLst/>
          </a:prstGeom>
        </p:spPr>
      </p:pic>
      <p:sp>
        <p:nvSpPr>
          <p:cNvPr id="23" name="文本框 22">
            <a:extLst>
              <a:ext uri="{FF2B5EF4-FFF2-40B4-BE49-F238E27FC236}">
                <a16:creationId xmlns:a16="http://schemas.microsoft.com/office/drawing/2014/main" id="{918E8195-1610-4FD1-B668-63D5A0527721}"/>
              </a:ext>
            </a:extLst>
          </p:cNvPr>
          <p:cNvSpPr txBox="1"/>
          <p:nvPr/>
        </p:nvSpPr>
        <p:spPr>
          <a:xfrm>
            <a:off x="3042681" y="2066900"/>
            <a:ext cx="432048" cy="152618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钓友主页</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3A1E4D0-6BAA-4A17-84EF-D23FC45EA83A}"/>
              </a:ext>
            </a:extLst>
          </p:cNvPr>
          <p:cNvSpPr txBox="1"/>
          <p:nvPr/>
        </p:nvSpPr>
        <p:spPr>
          <a:xfrm>
            <a:off x="5833669" y="2043898"/>
            <a:ext cx="432048" cy="152618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个人中心</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6376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35973868-0A65-4629-8628-B9BC31AC473D}"/>
              </a:ext>
            </a:extLst>
          </p:cNvPr>
          <p:cNvGrpSpPr/>
          <p:nvPr/>
        </p:nvGrpSpPr>
        <p:grpSpPr>
          <a:xfrm>
            <a:off x="0" y="1654570"/>
            <a:ext cx="9178034" cy="1924498"/>
            <a:chOff x="-4282523" y="2186464"/>
            <a:chExt cx="9144000" cy="2729894"/>
          </a:xfrm>
        </p:grpSpPr>
        <p:sp>
          <p:nvSpPr>
            <p:cNvPr id="15" name="Rectangle 2" descr="psb">
              <a:extLst>
                <a:ext uri="{FF2B5EF4-FFF2-40B4-BE49-F238E27FC236}">
                  <a16:creationId xmlns:a16="http://schemas.microsoft.com/office/drawing/2014/main" id="{6103651B-E65A-41B7-8D38-B0DE01591C3F}"/>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
              <a:extLst>
                <a:ext uri="{FF2B5EF4-FFF2-40B4-BE49-F238E27FC236}">
                  <a16:creationId xmlns:a16="http://schemas.microsoft.com/office/drawing/2014/main" id="{3F495C1D-A3D9-4571-BD1A-B0599728D77F}"/>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47" name="Oval 6">
            <a:extLst>
              <a:ext uri="{FF2B5EF4-FFF2-40B4-BE49-F238E27FC236}">
                <a16:creationId xmlns:a16="http://schemas.microsoft.com/office/drawing/2014/main" id="{E8372EC4-3457-4059-8D28-98373C3ACFCD}"/>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8" name="Oval 3">
            <a:extLst>
              <a:ext uri="{FF2B5EF4-FFF2-40B4-BE49-F238E27FC236}">
                <a16:creationId xmlns:a16="http://schemas.microsoft.com/office/drawing/2014/main" id="{EEB49654-63B4-462C-924D-FA63A1B4C31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9" name="Oval 4">
            <a:extLst>
              <a:ext uri="{FF2B5EF4-FFF2-40B4-BE49-F238E27FC236}">
                <a16:creationId xmlns:a16="http://schemas.microsoft.com/office/drawing/2014/main" id="{7AD24996-F573-4BDA-8EC3-2B5034CD155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0" name="Oval 5">
            <a:extLst>
              <a:ext uri="{FF2B5EF4-FFF2-40B4-BE49-F238E27FC236}">
                <a16:creationId xmlns:a16="http://schemas.microsoft.com/office/drawing/2014/main" id="{54672D90-FC89-41E2-8231-5AE1B9FEDBD1}"/>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1" name="Rectangle 39">
            <a:extLst>
              <a:ext uri="{FF2B5EF4-FFF2-40B4-BE49-F238E27FC236}">
                <a16:creationId xmlns:a16="http://schemas.microsoft.com/office/drawing/2014/main" id="{F07E4C18-4BBB-4C48-BC8E-CB08C733643B}"/>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2" name="Rectangle 39">
            <a:extLst>
              <a:ext uri="{FF2B5EF4-FFF2-40B4-BE49-F238E27FC236}">
                <a16:creationId xmlns:a16="http://schemas.microsoft.com/office/drawing/2014/main" id="{16C30EC6-1487-46C7-9DAD-E7A80449D949}"/>
              </a:ext>
            </a:extLst>
          </p:cNvPr>
          <p:cNvSpPr>
            <a:spLocks noChangeArrowheads="1"/>
          </p:cNvSpPr>
          <p:nvPr/>
        </p:nvSpPr>
        <p:spPr bwMode="auto">
          <a:xfrm>
            <a:off x="915987" y="338497"/>
            <a:ext cx="13681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演示材料</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25" name="图片 24">
            <a:extLst>
              <a:ext uri="{FF2B5EF4-FFF2-40B4-BE49-F238E27FC236}">
                <a16:creationId xmlns:a16="http://schemas.microsoft.com/office/drawing/2014/main" id="{001AD25F-A021-4AED-944E-879D8CCC46BC}"/>
              </a:ext>
            </a:extLst>
          </p:cNvPr>
          <p:cNvPicPr>
            <a:picLocks noChangeAspect="1"/>
          </p:cNvPicPr>
          <p:nvPr/>
        </p:nvPicPr>
        <p:blipFill>
          <a:blip r:embed="rId3"/>
          <a:stretch>
            <a:fillRect/>
          </a:stretch>
        </p:blipFill>
        <p:spPr>
          <a:xfrm>
            <a:off x="1259632" y="1190080"/>
            <a:ext cx="2736304" cy="3633598"/>
          </a:xfrm>
          <a:prstGeom prst="rect">
            <a:avLst/>
          </a:prstGeom>
          <a:ln>
            <a:noFill/>
          </a:ln>
          <a:effectLst>
            <a:outerShdw blurRad="292100" dist="139700" dir="2700000" algn="tl" rotWithShape="0">
              <a:srgbClr val="333333">
                <a:alpha val="65000"/>
              </a:srgbClr>
            </a:outerShdw>
          </a:effectLst>
        </p:spPr>
      </p:pic>
      <p:sp>
        <p:nvSpPr>
          <p:cNvPr id="54" name="矩形 53">
            <a:extLst>
              <a:ext uri="{FF2B5EF4-FFF2-40B4-BE49-F238E27FC236}">
                <a16:creationId xmlns:a16="http://schemas.microsoft.com/office/drawing/2014/main" id="{F4FACFB2-A707-491D-B7FE-378B5279FBB5}"/>
              </a:ext>
            </a:extLst>
          </p:cNvPr>
          <p:cNvSpPr/>
          <p:nvPr/>
        </p:nvSpPr>
        <p:spPr>
          <a:xfrm>
            <a:off x="1331640" y="689456"/>
            <a:ext cx="2448272"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项目计划（含子计划）</a:t>
            </a:r>
            <a:endParaRPr lang="zh-CN" altLang="en-US" dirty="0">
              <a:solidFill>
                <a:srgbClr val="EA5514"/>
              </a:solidFill>
            </a:endParaRPr>
          </a:p>
        </p:txBody>
      </p:sp>
      <p:sp>
        <p:nvSpPr>
          <p:cNvPr id="12" name="椭圆 11">
            <a:extLst>
              <a:ext uri="{FF2B5EF4-FFF2-40B4-BE49-F238E27FC236}">
                <a16:creationId xmlns:a16="http://schemas.microsoft.com/office/drawing/2014/main" id="{B69B3FED-FD5F-4373-B9AE-1271DDCD0C8D}"/>
              </a:ext>
            </a:extLst>
          </p:cNvPr>
          <p:cNvSpPr/>
          <p:nvPr/>
        </p:nvSpPr>
        <p:spPr>
          <a:xfrm>
            <a:off x="1259632" y="3764414"/>
            <a:ext cx="2304256" cy="4200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8A8F20A-807B-4817-B9C5-1CA42DF0DFA1}"/>
              </a:ext>
            </a:extLst>
          </p:cNvPr>
          <p:cNvSpPr/>
          <p:nvPr/>
        </p:nvSpPr>
        <p:spPr>
          <a:xfrm>
            <a:off x="5653650" y="1610906"/>
            <a:ext cx="1368152" cy="369332"/>
          </a:xfrm>
          <a:prstGeom prst="rect">
            <a:avLst/>
          </a:prstGeom>
        </p:spPr>
        <p:txBody>
          <a:bodyPr wrap="square">
            <a:spAutoFit/>
          </a:bodyPr>
          <a:lstStyle/>
          <a:p>
            <a:pPr algn="dist"/>
            <a:r>
              <a:rPr lang="en-US" altLang="zh-CN"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UML</a:t>
            </a:r>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作业</a:t>
            </a:r>
            <a:endParaRPr lang="zh-CN" altLang="en-US" dirty="0">
              <a:solidFill>
                <a:srgbClr val="EA5514"/>
              </a:solidFill>
            </a:endParaRPr>
          </a:p>
        </p:txBody>
      </p:sp>
      <p:pic>
        <p:nvPicPr>
          <p:cNvPr id="17" name="图片 16">
            <a:extLst>
              <a:ext uri="{FF2B5EF4-FFF2-40B4-BE49-F238E27FC236}">
                <a16:creationId xmlns:a16="http://schemas.microsoft.com/office/drawing/2014/main" id="{C4593BB7-A8D7-412D-8186-A1559CB62114}"/>
              </a:ext>
            </a:extLst>
          </p:cNvPr>
          <p:cNvPicPr>
            <a:picLocks noChangeAspect="1"/>
          </p:cNvPicPr>
          <p:nvPr/>
        </p:nvPicPr>
        <p:blipFill>
          <a:blip r:embed="rId4"/>
          <a:stretch>
            <a:fillRect/>
          </a:stretch>
        </p:blipFill>
        <p:spPr>
          <a:xfrm>
            <a:off x="5076056" y="2282924"/>
            <a:ext cx="2753590" cy="1581647"/>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52511990-C876-4307-9C8E-98B02ABEAA5A}"/>
              </a:ext>
            </a:extLst>
          </p:cNvPr>
          <p:cNvSpPr txBox="1"/>
          <p:nvPr/>
        </p:nvSpPr>
        <p:spPr>
          <a:xfrm>
            <a:off x="2339752" y="297091"/>
            <a:ext cx="6145789"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是否在每个里程碑阶段都准备了相关的演示材料？格式是否符合要求？整体效果如何？</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2259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grpId="1"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animEffect transition="in" filter="fade">
                                      <p:cBhvr>
                                        <p:cTn id="16" dur="300"/>
                                        <p:tgtEl>
                                          <p:spTgt spid="49"/>
                                        </p:tgtEl>
                                      </p:cBhvr>
                                    </p:animEffect>
                                  </p:childTnLst>
                                </p:cTn>
                              </p:par>
                              <p:par>
                                <p:cTn id="17" presetID="6" presetClass="emph" presetSubtype="0" autoRev="1" fill="hold" grpId="1" nodeType="withEffect">
                                  <p:stCondLst>
                                    <p:cond delay="600"/>
                                  </p:stCondLst>
                                  <p:childTnLst>
                                    <p:animScale>
                                      <p:cBhvr>
                                        <p:cTn id="18" dur="150" fill="hold"/>
                                        <p:tgtEl>
                                          <p:spTgt spid="4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900"/>
                                  </p:stCondLst>
                                  <p:childTnLst>
                                    <p:animScale>
                                      <p:cBhvr>
                                        <p:cTn id="25" dur="150" fill="hold"/>
                                        <p:tgtEl>
                                          <p:spTgt spid="4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transition="in" filter="fade">
                                      <p:cBhvr>
                                        <p:cTn id="30" dur="300"/>
                                        <p:tgtEl>
                                          <p:spTgt spid="47"/>
                                        </p:tgtEl>
                                      </p:cBhvr>
                                    </p:animEffect>
                                  </p:childTnLst>
                                </p:cTn>
                              </p:par>
                              <p:par>
                                <p:cTn id="31" presetID="6" presetClass="emph" presetSubtype="0" autoRev="1" fill="hold" grpId="1" nodeType="withEffect">
                                  <p:stCondLst>
                                    <p:cond delay="1200"/>
                                  </p:stCondLst>
                                  <p:childTnLst>
                                    <p:animScale>
                                      <p:cBhvr>
                                        <p:cTn id="32" dur="150" fill="hold"/>
                                        <p:tgtEl>
                                          <p:spTgt spid="4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300" fill="hold"/>
                                        <p:tgtEl>
                                          <p:spTgt spid="51"/>
                                        </p:tgtEl>
                                        <p:attrNameLst>
                                          <p:attrName>ppt_w</p:attrName>
                                        </p:attrNameLst>
                                      </p:cBhvr>
                                      <p:tavLst>
                                        <p:tav tm="0">
                                          <p:val>
                                            <p:fltVal val="0"/>
                                          </p:val>
                                        </p:tav>
                                        <p:tav tm="100000">
                                          <p:val>
                                            <p:strVal val="#ppt_w"/>
                                          </p:val>
                                        </p:tav>
                                      </p:tavLst>
                                    </p:anim>
                                    <p:anim calcmode="lin" valueType="num">
                                      <p:cBhvr>
                                        <p:cTn id="36" dur="300" fill="hold"/>
                                        <p:tgtEl>
                                          <p:spTgt spid="51"/>
                                        </p:tgtEl>
                                        <p:attrNameLst>
                                          <p:attrName>ppt_h</p:attrName>
                                        </p:attrNameLst>
                                      </p:cBhvr>
                                      <p:tavLst>
                                        <p:tav tm="0">
                                          <p:val>
                                            <p:fltVal val="0"/>
                                          </p:val>
                                        </p:tav>
                                        <p:tav tm="100000">
                                          <p:val>
                                            <p:strVal val="#ppt_h"/>
                                          </p:val>
                                        </p:tav>
                                      </p:tavLst>
                                    </p:anim>
                                    <p:animEffect transition="in" filter="fade">
                                      <p:cBhvr>
                                        <p:cTn id="37" dur="300"/>
                                        <p:tgtEl>
                                          <p:spTgt spid="5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6" presetClass="emph" presetSubtype="0" autoRev="1" fill="hold" grpId="1" nodeType="withEffect">
                                  <p:stCondLst>
                                    <p:cond delay="800"/>
                                  </p:stCondLst>
                                  <p:childTnLst>
                                    <p:animScale>
                                      <p:cBhvr>
                                        <p:cTn id="42" dur="1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059832" y="472859"/>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用户移动端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54D8E037-C97D-4889-B7FC-FC4B5760E0EB}"/>
              </a:ext>
            </a:extLst>
          </p:cNvPr>
          <p:cNvGrpSpPr/>
          <p:nvPr/>
        </p:nvGrpSpPr>
        <p:grpSpPr>
          <a:xfrm>
            <a:off x="0" y="1890901"/>
            <a:ext cx="9144000" cy="1832183"/>
            <a:chOff x="-4282523" y="2186464"/>
            <a:chExt cx="9144000" cy="2729894"/>
          </a:xfrm>
        </p:grpSpPr>
        <p:sp>
          <p:nvSpPr>
            <p:cNvPr id="10" name="Rectangle 2" descr="psb">
              <a:extLst>
                <a:ext uri="{FF2B5EF4-FFF2-40B4-BE49-F238E27FC236}">
                  <a16:creationId xmlns:a16="http://schemas.microsoft.com/office/drawing/2014/main" id="{D3437D0D-DAAA-4418-8E17-EDC3B2465C6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51CB0EC0-EA1A-42FF-B93B-F564973A304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8" name="图片 17">
            <a:extLst>
              <a:ext uri="{FF2B5EF4-FFF2-40B4-BE49-F238E27FC236}">
                <a16:creationId xmlns:a16="http://schemas.microsoft.com/office/drawing/2014/main" id="{D40138D3-AA6E-4C0D-B02A-3F252CAA25E2}"/>
              </a:ext>
            </a:extLst>
          </p:cNvPr>
          <p:cNvPicPr>
            <a:picLocks noChangeAspect="1"/>
          </p:cNvPicPr>
          <p:nvPr/>
        </p:nvPicPr>
        <p:blipFill>
          <a:blip r:embed="rId3"/>
          <a:stretch>
            <a:fillRect/>
          </a:stretch>
        </p:blipFill>
        <p:spPr>
          <a:xfrm>
            <a:off x="923867" y="986780"/>
            <a:ext cx="2135965" cy="3979591"/>
          </a:xfrm>
          <a:prstGeom prst="rect">
            <a:avLst/>
          </a:prstGeom>
        </p:spPr>
      </p:pic>
      <p:sp>
        <p:nvSpPr>
          <p:cNvPr id="2" name="文本框 1">
            <a:extLst>
              <a:ext uri="{FF2B5EF4-FFF2-40B4-BE49-F238E27FC236}">
                <a16:creationId xmlns:a16="http://schemas.microsoft.com/office/drawing/2014/main" id="{B2ABF56E-632C-4E84-9AFF-11F2F6B22993}"/>
              </a:ext>
            </a:extLst>
          </p:cNvPr>
          <p:cNvSpPr txBox="1"/>
          <p:nvPr/>
        </p:nvSpPr>
        <p:spPr>
          <a:xfrm>
            <a:off x="5868144" y="2175238"/>
            <a:ext cx="2880321" cy="1354217"/>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约钓操作流程：地图首页</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选择钓点</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发起约钓（报名约钓）</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邀请钓友</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进入群聊</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（约钓活动）</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分享渔获</a:t>
            </a:r>
            <a:endParaRPr lang="en-US" altLang="zh-CN" sz="1600" b="1" dirty="0">
              <a:solidFill>
                <a:schemeClr val="bg1"/>
              </a:solidFill>
              <a:latin typeface="微软雅黑" panose="020B0503020204020204" pitchFamily="34" charset="-122"/>
              <a:ea typeface="微软雅黑" panose="020B0503020204020204" pitchFamily="34" charset="-122"/>
            </a:endParaRPr>
          </a:p>
          <a:p>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9B169DF6-332E-4DDD-BFD7-9DBB50DECF3F}"/>
              </a:ext>
            </a:extLst>
          </p:cNvPr>
          <p:cNvPicPr>
            <a:picLocks noChangeAspect="1"/>
          </p:cNvPicPr>
          <p:nvPr/>
        </p:nvPicPr>
        <p:blipFill>
          <a:blip r:embed="rId4"/>
          <a:stretch>
            <a:fillRect/>
          </a:stretch>
        </p:blipFill>
        <p:spPr>
          <a:xfrm>
            <a:off x="3504017" y="973250"/>
            <a:ext cx="2135965" cy="3993121"/>
          </a:xfrm>
          <a:prstGeom prst="rect">
            <a:avLst/>
          </a:prstGeom>
        </p:spPr>
      </p:pic>
    </p:spTree>
    <p:extLst>
      <p:ext uri="{BB962C8B-B14F-4D97-AF65-F5344CB8AC3E}">
        <p14:creationId xmlns:p14="http://schemas.microsoft.com/office/powerpoint/2010/main" val="105979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059832" y="472859"/>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用户移动端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54D8E037-C97D-4889-B7FC-FC4B5760E0EB}"/>
              </a:ext>
            </a:extLst>
          </p:cNvPr>
          <p:cNvGrpSpPr/>
          <p:nvPr/>
        </p:nvGrpSpPr>
        <p:grpSpPr>
          <a:xfrm>
            <a:off x="0" y="1890901"/>
            <a:ext cx="9144000" cy="1832183"/>
            <a:chOff x="-4282523" y="2186464"/>
            <a:chExt cx="9144000" cy="2729894"/>
          </a:xfrm>
        </p:grpSpPr>
        <p:sp>
          <p:nvSpPr>
            <p:cNvPr id="10" name="Rectangle 2" descr="psb">
              <a:extLst>
                <a:ext uri="{FF2B5EF4-FFF2-40B4-BE49-F238E27FC236}">
                  <a16:creationId xmlns:a16="http://schemas.microsoft.com/office/drawing/2014/main" id="{D3437D0D-DAAA-4418-8E17-EDC3B2465C6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51CB0EC0-EA1A-42FF-B93B-F564973A304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 name="图片 2">
            <a:extLst>
              <a:ext uri="{FF2B5EF4-FFF2-40B4-BE49-F238E27FC236}">
                <a16:creationId xmlns:a16="http://schemas.microsoft.com/office/drawing/2014/main" id="{2B759BDC-64F0-4314-B5EE-C37447B5E951}"/>
              </a:ext>
            </a:extLst>
          </p:cNvPr>
          <p:cNvPicPr>
            <a:picLocks noChangeAspect="1"/>
          </p:cNvPicPr>
          <p:nvPr/>
        </p:nvPicPr>
        <p:blipFill>
          <a:blip r:embed="rId3"/>
          <a:stretch>
            <a:fillRect/>
          </a:stretch>
        </p:blipFill>
        <p:spPr>
          <a:xfrm>
            <a:off x="3541084" y="920110"/>
            <a:ext cx="2160240" cy="4018717"/>
          </a:xfrm>
          <a:prstGeom prst="rect">
            <a:avLst/>
          </a:prstGeom>
        </p:spPr>
      </p:pic>
      <p:pic>
        <p:nvPicPr>
          <p:cNvPr id="25" name="图片 24">
            <a:extLst>
              <a:ext uri="{FF2B5EF4-FFF2-40B4-BE49-F238E27FC236}">
                <a16:creationId xmlns:a16="http://schemas.microsoft.com/office/drawing/2014/main" id="{CCD73F14-199C-49DB-849C-039C05EB146C}"/>
              </a:ext>
            </a:extLst>
          </p:cNvPr>
          <p:cNvPicPr>
            <a:picLocks noChangeAspect="1"/>
          </p:cNvPicPr>
          <p:nvPr/>
        </p:nvPicPr>
        <p:blipFill>
          <a:blip r:embed="rId4"/>
          <a:stretch>
            <a:fillRect/>
          </a:stretch>
        </p:blipFill>
        <p:spPr>
          <a:xfrm>
            <a:off x="6426478" y="920110"/>
            <a:ext cx="2137436" cy="3973559"/>
          </a:xfrm>
          <a:prstGeom prst="rect">
            <a:avLst/>
          </a:prstGeom>
        </p:spPr>
      </p:pic>
      <p:sp>
        <p:nvSpPr>
          <p:cNvPr id="26" name="文本框 25">
            <a:extLst>
              <a:ext uri="{FF2B5EF4-FFF2-40B4-BE49-F238E27FC236}">
                <a16:creationId xmlns:a16="http://schemas.microsoft.com/office/drawing/2014/main" id="{1D35DEAB-CC7C-4835-A2C1-7423158DE4B1}"/>
              </a:ext>
            </a:extLst>
          </p:cNvPr>
          <p:cNvSpPr txBox="1"/>
          <p:nvPr/>
        </p:nvSpPr>
        <p:spPr>
          <a:xfrm>
            <a:off x="467543" y="2137130"/>
            <a:ext cx="2880321"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评论流程：地图首页</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选择地理位置</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选择评论标签</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发表评论</a:t>
            </a:r>
          </a:p>
        </p:txBody>
      </p:sp>
    </p:spTree>
    <p:extLst>
      <p:ext uri="{BB962C8B-B14F-4D97-AF65-F5344CB8AC3E}">
        <p14:creationId xmlns:p14="http://schemas.microsoft.com/office/powerpoint/2010/main" val="3833728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059832" y="472859"/>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用户移动端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54D8E037-C97D-4889-B7FC-FC4B5760E0EB}"/>
              </a:ext>
            </a:extLst>
          </p:cNvPr>
          <p:cNvGrpSpPr/>
          <p:nvPr/>
        </p:nvGrpSpPr>
        <p:grpSpPr>
          <a:xfrm>
            <a:off x="0" y="1890901"/>
            <a:ext cx="9144000" cy="1832183"/>
            <a:chOff x="-4282523" y="2186464"/>
            <a:chExt cx="9144000" cy="2729894"/>
          </a:xfrm>
        </p:grpSpPr>
        <p:sp>
          <p:nvSpPr>
            <p:cNvPr id="10" name="Rectangle 2" descr="psb">
              <a:extLst>
                <a:ext uri="{FF2B5EF4-FFF2-40B4-BE49-F238E27FC236}">
                  <a16:creationId xmlns:a16="http://schemas.microsoft.com/office/drawing/2014/main" id="{D3437D0D-DAAA-4418-8E17-EDC3B2465C6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51CB0EC0-EA1A-42FF-B93B-F564973A3043}"/>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 name="图片 3">
            <a:extLst>
              <a:ext uri="{FF2B5EF4-FFF2-40B4-BE49-F238E27FC236}">
                <a16:creationId xmlns:a16="http://schemas.microsoft.com/office/drawing/2014/main" id="{CCC00489-0A0A-4827-B47F-A0FF5C037702}"/>
              </a:ext>
            </a:extLst>
          </p:cNvPr>
          <p:cNvPicPr>
            <a:picLocks noChangeAspect="1"/>
          </p:cNvPicPr>
          <p:nvPr/>
        </p:nvPicPr>
        <p:blipFill>
          <a:blip r:embed="rId3"/>
          <a:stretch>
            <a:fillRect/>
          </a:stretch>
        </p:blipFill>
        <p:spPr>
          <a:xfrm>
            <a:off x="3481882" y="928540"/>
            <a:ext cx="2180235" cy="3993121"/>
          </a:xfrm>
          <a:prstGeom prst="rect">
            <a:avLst/>
          </a:prstGeom>
        </p:spPr>
      </p:pic>
      <p:pic>
        <p:nvPicPr>
          <p:cNvPr id="8" name="图片 7">
            <a:extLst>
              <a:ext uri="{FF2B5EF4-FFF2-40B4-BE49-F238E27FC236}">
                <a16:creationId xmlns:a16="http://schemas.microsoft.com/office/drawing/2014/main" id="{6BF55267-6EF2-4F03-B921-3E7161902443}"/>
              </a:ext>
            </a:extLst>
          </p:cNvPr>
          <p:cNvPicPr>
            <a:picLocks noChangeAspect="1"/>
          </p:cNvPicPr>
          <p:nvPr/>
        </p:nvPicPr>
        <p:blipFill>
          <a:blip r:embed="rId4"/>
          <a:stretch>
            <a:fillRect/>
          </a:stretch>
        </p:blipFill>
        <p:spPr>
          <a:xfrm>
            <a:off x="749155" y="946206"/>
            <a:ext cx="2135965" cy="4055448"/>
          </a:xfrm>
          <a:prstGeom prst="rect">
            <a:avLst/>
          </a:prstGeom>
        </p:spPr>
      </p:pic>
      <p:sp>
        <p:nvSpPr>
          <p:cNvPr id="22" name="文本框 21">
            <a:extLst>
              <a:ext uri="{FF2B5EF4-FFF2-40B4-BE49-F238E27FC236}">
                <a16:creationId xmlns:a16="http://schemas.microsoft.com/office/drawing/2014/main" id="{52C79AE0-3FF0-48D4-B65D-1B8BF3B8ECBE}"/>
              </a:ext>
            </a:extLst>
          </p:cNvPr>
          <p:cNvSpPr txBox="1"/>
          <p:nvPr/>
        </p:nvSpPr>
        <p:spPr>
          <a:xfrm>
            <a:off x="5945586" y="1983351"/>
            <a:ext cx="2880321" cy="152618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直播流程：</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直播首页</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发起直播</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直播推荐页</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个人首页</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观看直播</a:t>
            </a:r>
          </a:p>
        </p:txBody>
      </p:sp>
    </p:spTree>
    <p:extLst>
      <p:ext uri="{BB962C8B-B14F-4D97-AF65-F5344CB8AC3E}">
        <p14:creationId xmlns:p14="http://schemas.microsoft.com/office/powerpoint/2010/main" val="92389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203848" y="597314"/>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管理员端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BDA79E64-F304-4AEB-A8F4-9F967C8A2209}"/>
              </a:ext>
            </a:extLst>
          </p:cNvPr>
          <p:cNvGrpSpPr/>
          <p:nvPr/>
        </p:nvGrpSpPr>
        <p:grpSpPr>
          <a:xfrm>
            <a:off x="0" y="2138908"/>
            <a:ext cx="9144000" cy="1584176"/>
            <a:chOff x="-4282523" y="2186464"/>
            <a:chExt cx="9144000" cy="2729894"/>
          </a:xfrm>
        </p:grpSpPr>
        <p:sp>
          <p:nvSpPr>
            <p:cNvPr id="10" name="Rectangle 2" descr="psb">
              <a:extLst>
                <a:ext uri="{FF2B5EF4-FFF2-40B4-BE49-F238E27FC236}">
                  <a16:creationId xmlns:a16="http://schemas.microsoft.com/office/drawing/2014/main" id="{3A3230EA-EBD1-4B79-A2A5-160D23B823E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CBEEDA8C-45BD-46E4-BFD7-C6C76E46677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6" name="图片 5">
            <a:extLst>
              <a:ext uri="{FF2B5EF4-FFF2-40B4-BE49-F238E27FC236}">
                <a16:creationId xmlns:a16="http://schemas.microsoft.com/office/drawing/2014/main" id="{DD3CEB48-FB3F-4FA6-BE90-57728CCD382F}"/>
              </a:ext>
            </a:extLst>
          </p:cNvPr>
          <p:cNvPicPr>
            <a:picLocks noChangeAspect="1"/>
          </p:cNvPicPr>
          <p:nvPr/>
        </p:nvPicPr>
        <p:blipFill>
          <a:blip r:embed="rId3"/>
          <a:stretch>
            <a:fillRect/>
          </a:stretch>
        </p:blipFill>
        <p:spPr>
          <a:xfrm>
            <a:off x="1475656" y="1203074"/>
            <a:ext cx="6444208" cy="3353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907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203848" y="597314"/>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管理员端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BDA79E64-F304-4AEB-A8F4-9F967C8A2209}"/>
              </a:ext>
            </a:extLst>
          </p:cNvPr>
          <p:cNvGrpSpPr/>
          <p:nvPr/>
        </p:nvGrpSpPr>
        <p:grpSpPr>
          <a:xfrm>
            <a:off x="0" y="2138908"/>
            <a:ext cx="9144000" cy="1584176"/>
            <a:chOff x="-4282523" y="2186464"/>
            <a:chExt cx="9144000" cy="2729894"/>
          </a:xfrm>
        </p:grpSpPr>
        <p:sp>
          <p:nvSpPr>
            <p:cNvPr id="10" name="Rectangle 2" descr="psb">
              <a:extLst>
                <a:ext uri="{FF2B5EF4-FFF2-40B4-BE49-F238E27FC236}">
                  <a16:creationId xmlns:a16="http://schemas.microsoft.com/office/drawing/2014/main" id="{3A3230EA-EBD1-4B79-A2A5-160D23B823E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CBEEDA8C-45BD-46E4-BFD7-C6C76E46677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 name="图片 4">
            <a:extLst>
              <a:ext uri="{FF2B5EF4-FFF2-40B4-BE49-F238E27FC236}">
                <a16:creationId xmlns:a16="http://schemas.microsoft.com/office/drawing/2014/main" id="{00E7EA3F-B839-466C-92D7-FC249A07D212}"/>
              </a:ext>
            </a:extLst>
          </p:cNvPr>
          <p:cNvPicPr>
            <a:picLocks noChangeAspect="1"/>
          </p:cNvPicPr>
          <p:nvPr/>
        </p:nvPicPr>
        <p:blipFill>
          <a:blip r:embed="rId3"/>
          <a:stretch>
            <a:fillRect/>
          </a:stretch>
        </p:blipFill>
        <p:spPr>
          <a:xfrm>
            <a:off x="1537929" y="1078021"/>
            <a:ext cx="6068141" cy="3783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199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3">
            <a:extLst>
              <a:ext uri="{FF2B5EF4-FFF2-40B4-BE49-F238E27FC236}">
                <a16:creationId xmlns:a16="http://schemas.microsoft.com/office/drawing/2014/main" id="{A10B77F6-7096-4F57-A588-4B1E0193CE93}"/>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2" name="Oval 4">
            <a:extLst>
              <a:ext uri="{FF2B5EF4-FFF2-40B4-BE49-F238E27FC236}">
                <a16:creationId xmlns:a16="http://schemas.microsoft.com/office/drawing/2014/main" id="{56641D3C-3783-4770-B26F-EF69727A8C0E}"/>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13" name="Oval 5">
            <a:extLst>
              <a:ext uri="{FF2B5EF4-FFF2-40B4-BE49-F238E27FC236}">
                <a16:creationId xmlns:a16="http://schemas.microsoft.com/office/drawing/2014/main" id="{DAD6C186-B0EA-43B5-B2A7-11DDBF906238}"/>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14" name="Rectangle 39">
            <a:extLst>
              <a:ext uri="{FF2B5EF4-FFF2-40B4-BE49-F238E27FC236}">
                <a16:creationId xmlns:a16="http://schemas.microsoft.com/office/drawing/2014/main" id="{43D13F92-1BD7-40AD-AB29-EEC1E41C6059}"/>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5" name="Rectangle 39">
            <a:extLst>
              <a:ext uri="{FF2B5EF4-FFF2-40B4-BE49-F238E27FC236}">
                <a16:creationId xmlns:a16="http://schemas.microsoft.com/office/drawing/2014/main" id="{3C1E216E-E422-4086-B611-959F6683A465}"/>
              </a:ext>
            </a:extLst>
          </p:cNvPr>
          <p:cNvSpPr>
            <a:spLocks noChangeArrowheads="1"/>
          </p:cNvSpPr>
          <p:nvPr/>
        </p:nvSpPr>
        <p:spPr bwMode="auto">
          <a:xfrm>
            <a:off x="837736" y="257408"/>
            <a:ext cx="106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Rectangle 39">
            <a:extLst>
              <a:ext uri="{FF2B5EF4-FFF2-40B4-BE49-F238E27FC236}">
                <a16:creationId xmlns:a16="http://schemas.microsoft.com/office/drawing/2014/main" id="{D7A5E0DE-1E06-4537-8D0B-CDBF789F850F}"/>
              </a:ext>
            </a:extLst>
          </p:cNvPr>
          <p:cNvSpPr>
            <a:spLocks noChangeArrowheads="1"/>
          </p:cNvSpPr>
          <p:nvPr/>
        </p:nvSpPr>
        <p:spPr bwMode="auto">
          <a:xfrm>
            <a:off x="3203848" y="597314"/>
            <a:ext cx="3384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b="1" dirty="0">
                <a:solidFill>
                  <a:srgbClr val="EA5514"/>
                </a:solidFill>
                <a:latin typeface="微软雅黑" pitchFamily="34" charset="-122"/>
                <a:ea typeface="微软雅黑" pitchFamily="34" charset="-122"/>
                <a:cs typeface="宋体" pitchFamily="2" charset="-122"/>
              </a:rPr>
              <a:t>主要界面展示</a:t>
            </a:r>
            <a:r>
              <a:rPr lang="en-US" altLang="zh-CN" b="1" dirty="0">
                <a:solidFill>
                  <a:srgbClr val="EA5514"/>
                </a:solidFill>
                <a:latin typeface="微软雅黑" pitchFamily="34" charset="-122"/>
                <a:ea typeface="微软雅黑" pitchFamily="34" charset="-122"/>
                <a:cs typeface="宋体" pitchFamily="2" charset="-122"/>
              </a:rPr>
              <a:t>——</a:t>
            </a:r>
            <a:r>
              <a:rPr lang="zh-CN" altLang="en-US" b="1" dirty="0">
                <a:solidFill>
                  <a:srgbClr val="EA5514"/>
                </a:solidFill>
                <a:latin typeface="微软雅黑" pitchFamily="34" charset="-122"/>
                <a:ea typeface="微软雅黑" pitchFamily="34" charset="-122"/>
                <a:cs typeface="宋体" pitchFamily="2" charset="-122"/>
              </a:rPr>
              <a:t>管理员端</a:t>
            </a:r>
            <a:endParaRPr lang="en-US" altLang="zh-CN" b="1" dirty="0">
              <a:solidFill>
                <a:srgbClr val="EA5514"/>
              </a:solidFill>
              <a:latin typeface="微软雅黑" pitchFamily="34" charset="-122"/>
              <a:ea typeface="微软雅黑" pitchFamily="34" charset="-122"/>
              <a:cs typeface="宋体" pitchFamily="2" charset="-122"/>
            </a:endParaRPr>
          </a:p>
        </p:txBody>
      </p:sp>
      <p:grpSp>
        <p:nvGrpSpPr>
          <p:cNvPr id="9" name="组合 8">
            <a:extLst>
              <a:ext uri="{FF2B5EF4-FFF2-40B4-BE49-F238E27FC236}">
                <a16:creationId xmlns:a16="http://schemas.microsoft.com/office/drawing/2014/main" id="{BDA79E64-F304-4AEB-A8F4-9F967C8A2209}"/>
              </a:ext>
            </a:extLst>
          </p:cNvPr>
          <p:cNvGrpSpPr/>
          <p:nvPr/>
        </p:nvGrpSpPr>
        <p:grpSpPr>
          <a:xfrm>
            <a:off x="0" y="2138908"/>
            <a:ext cx="9144000" cy="1584176"/>
            <a:chOff x="-4282523" y="2186464"/>
            <a:chExt cx="9144000" cy="2729894"/>
          </a:xfrm>
        </p:grpSpPr>
        <p:sp>
          <p:nvSpPr>
            <p:cNvPr id="10" name="Rectangle 2" descr="psb">
              <a:extLst>
                <a:ext uri="{FF2B5EF4-FFF2-40B4-BE49-F238E27FC236}">
                  <a16:creationId xmlns:a16="http://schemas.microsoft.com/office/drawing/2014/main" id="{3A3230EA-EBD1-4B79-A2A5-160D23B823E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CBEEDA8C-45BD-46E4-BFD7-C6C76E46677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 name="图片 2">
            <a:extLst>
              <a:ext uri="{FF2B5EF4-FFF2-40B4-BE49-F238E27FC236}">
                <a16:creationId xmlns:a16="http://schemas.microsoft.com/office/drawing/2014/main" id="{06EFE680-42F5-49D7-996B-7ECB2935A050}"/>
              </a:ext>
            </a:extLst>
          </p:cNvPr>
          <p:cNvPicPr>
            <a:picLocks noChangeAspect="1"/>
          </p:cNvPicPr>
          <p:nvPr/>
        </p:nvPicPr>
        <p:blipFill>
          <a:blip r:embed="rId3"/>
          <a:stretch>
            <a:fillRect/>
          </a:stretch>
        </p:blipFill>
        <p:spPr>
          <a:xfrm>
            <a:off x="1259632" y="1110778"/>
            <a:ext cx="6415705" cy="3749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162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6" presetClass="emph" presetSubtype="0" autoRev="1" fill="hold" grpId="1" nodeType="withEffect">
                                  <p:stCondLst>
                                    <p:cond delay="300"/>
                                  </p:stCondLst>
                                  <p:childTnLst>
                                    <p:animScale>
                                      <p:cBhvr>
                                        <p:cTn id="11" dur="150" fill="hold"/>
                                        <p:tgtEl>
                                          <p:spTgt spid="1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300" fill="hold"/>
                                        <p:tgtEl>
                                          <p:spTgt spid="12"/>
                                        </p:tgtEl>
                                        <p:attrNameLst>
                                          <p:attrName>ppt_w</p:attrName>
                                        </p:attrNameLst>
                                      </p:cBhvr>
                                      <p:tavLst>
                                        <p:tav tm="0">
                                          <p:val>
                                            <p:fltVal val="0"/>
                                          </p:val>
                                        </p:tav>
                                        <p:tav tm="100000">
                                          <p:val>
                                            <p:strVal val="#ppt_w"/>
                                          </p:val>
                                        </p:tav>
                                      </p:tavLst>
                                    </p:anim>
                                    <p:anim calcmode="lin" valueType="num">
                                      <p:cBhvr>
                                        <p:cTn id="15" dur="300" fill="hold"/>
                                        <p:tgtEl>
                                          <p:spTgt spid="12"/>
                                        </p:tgtEl>
                                        <p:attrNameLst>
                                          <p:attrName>ppt_h</p:attrName>
                                        </p:attrNameLst>
                                      </p:cBhvr>
                                      <p:tavLst>
                                        <p:tav tm="0">
                                          <p:val>
                                            <p:fltVal val="0"/>
                                          </p:val>
                                        </p:tav>
                                        <p:tav tm="100000">
                                          <p:val>
                                            <p:strVal val="#ppt_h"/>
                                          </p:val>
                                        </p:tav>
                                      </p:tavLst>
                                    </p:anim>
                                    <p:animEffect transition="in" filter="fade">
                                      <p:cBhvr>
                                        <p:cTn id="16" dur="300"/>
                                        <p:tgtEl>
                                          <p:spTgt spid="12"/>
                                        </p:tgtEl>
                                      </p:cBhvr>
                                    </p:animEffect>
                                  </p:childTnLst>
                                </p:cTn>
                              </p:par>
                              <p:par>
                                <p:cTn id="17" presetID="6" presetClass="emph" presetSubtype="0" autoRev="1" fill="hold" grpId="1" nodeType="withEffect">
                                  <p:stCondLst>
                                    <p:cond delay="600"/>
                                  </p:stCondLst>
                                  <p:childTnLst>
                                    <p:animScale>
                                      <p:cBhvr>
                                        <p:cTn id="18" dur="150" fill="hold"/>
                                        <p:tgtEl>
                                          <p:spTgt spid="1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9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par>
                                <p:cTn id="31" presetID="6" presetClass="emph" presetSubtype="0" autoRev="1" fill="hold" grpId="1" nodeType="withEffect">
                                  <p:stCondLst>
                                    <p:cond delay="800"/>
                                  </p:stCondLst>
                                  <p:childTnLst>
                                    <p:animScale>
                                      <p:cBhvr>
                                        <p:cTn id="32" dur="150" fill="hold"/>
                                        <p:tgtEl>
                                          <p:spTgt spid="14"/>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p:bldP spid="14" grpId="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26057C5-0FB7-43DB-9E9A-A50443AFC129}"/>
              </a:ext>
            </a:extLst>
          </p:cNvPr>
          <p:cNvGrpSpPr/>
          <p:nvPr/>
        </p:nvGrpSpPr>
        <p:grpSpPr>
          <a:xfrm>
            <a:off x="0" y="1908103"/>
            <a:ext cx="9144000" cy="1814981"/>
            <a:chOff x="-4282523" y="2186464"/>
            <a:chExt cx="9144000" cy="2729894"/>
          </a:xfrm>
        </p:grpSpPr>
        <p:sp>
          <p:nvSpPr>
            <p:cNvPr id="20" name="Rectangle 2" descr="psb">
              <a:extLst>
                <a:ext uri="{FF2B5EF4-FFF2-40B4-BE49-F238E27FC236}">
                  <a16:creationId xmlns:a16="http://schemas.microsoft.com/office/drawing/2014/main" id="{B7532647-B48F-403D-A68D-5B9CEEAF56E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3">
              <a:extLst>
                <a:ext uri="{FF2B5EF4-FFF2-40B4-BE49-F238E27FC236}">
                  <a16:creationId xmlns:a16="http://schemas.microsoft.com/office/drawing/2014/main" id="{722C1623-1F48-46EB-8E02-02875E5DC0BA}"/>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123128" y="350792"/>
            <a:ext cx="5892424" cy="276999"/>
          </a:xfrm>
          <a:prstGeom prst="rect">
            <a:avLst/>
          </a:prstGeom>
          <a:noFill/>
          <a:ln w="9525">
            <a:noFill/>
          </a:ln>
        </p:spPr>
        <p:txBody>
          <a:bodyPr wrap="square">
            <a:spAutoFit/>
          </a:bodyPr>
          <a:lstStyle/>
          <a:p>
            <a:pPr indent="266700"/>
            <a:r>
              <a:rPr sz="1200" b="1" dirty="0">
                <a:latin typeface="微软雅黑" panose="020B0503020204020204" pitchFamily="34" charset="-122"/>
                <a:ea typeface="微软雅黑" panose="020B0503020204020204" pitchFamily="34" charset="-122"/>
                <a:cs typeface="华文楷体" panose="02010600040101010101" charset="-122"/>
              </a:rPr>
              <a:t>19.是否将每个用户的需求描述为用例文档？是否采用模版？模版是否合适？</a:t>
            </a:r>
          </a:p>
        </p:txBody>
      </p:sp>
      <p:sp>
        <p:nvSpPr>
          <p:cNvPr id="26" name="文本框 25">
            <a:extLst>
              <a:ext uri="{FF2B5EF4-FFF2-40B4-BE49-F238E27FC236}">
                <a16:creationId xmlns:a16="http://schemas.microsoft.com/office/drawing/2014/main" id="{3414589A-9566-4C9E-BC40-E9DF3CFF0441}"/>
              </a:ext>
            </a:extLst>
          </p:cNvPr>
          <p:cNvSpPr txBox="1"/>
          <p:nvPr/>
        </p:nvSpPr>
        <p:spPr>
          <a:xfrm>
            <a:off x="157563" y="1020495"/>
            <a:ext cx="2752090" cy="338554"/>
          </a:xfrm>
          <a:prstGeom prst="rect">
            <a:avLst/>
          </a:prstGeom>
          <a:noFill/>
        </p:spPr>
        <p:txBody>
          <a:bodyPr wrap="square" rtlCol="0" anchor="t">
            <a:spAutoFit/>
          </a:bodyPr>
          <a:lstStyle/>
          <a:p>
            <a:pPr indent="266700"/>
            <a:r>
              <a:rPr lang="zh-CN" altLang="en-US" sz="1600" b="1" dirty="0">
                <a:latin typeface="微软雅黑" panose="020B0503020204020204" pitchFamily="34" charset="-122"/>
                <a:ea typeface="微软雅黑" panose="020B0503020204020204" pitchFamily="34" charset="-122"/>
                <a:sym typeface="+mn-ea"/>
              </a:rPr>
              <a:t>用例文档缩略图</a:t>
            </a:r>
          </a:p>
        </p:txBody>
      </p:sp>
      <p:grpSp>
        <p:nvGrpSpPr>
          <p:cNvPr id="4" name="组合 3">
            <a:extLst>
              <a:ext uri="{FF2B5EF4-FFF2-40B4-BE49-F238E27FC236}">
                <a16:creationId xmlns:a16="http://schemas.microsoft.com/office/drawing/2014/main" id="{01BBAD0D-ECA3-4B54-B03E-AC6B979B4A00}"/>
              </a:ext>
            </a:extLst>
          </p:cNvPr>
          <p:cNvGrpSpPr/>
          <p:nvPr/>
        </p:nvGrpSpPr>
        <p:grpSpPr>
          <a:xfrm>
            <a:off x="2123128" y="1042716"/>
            <a:ext cx="4397317" cy="3748405"/>
            <a:chOff x="2411760" y="1026985"/>
            <a:chExt cx="4397317" cy="3748405"/>
          </a:xfrm>
        </p:grpSpPr>
        <p:grpSp>
          <p:nvGrpSpPr>
            <p:cNvPr id="3" name="组合 2">
              <a:extLst>
                <a:ext uri="{FF2B5EF4-FFF2-40B4-BE49-F238E27FC236}">
                  <a16:creationId xmlns:a16="http://schemas.microsoft.com/office/drawing/2014/main" id="{58B59504-BF75-451C-AED5-E1C453C6035A}"/>
                </a:ext>
              </a:extLst>
            </p:cNvPr>
            <p:cNvGrpSpPr/>
            <p:nvPr/>
          </p:nvGrpSpPr>
          <p:grpSpPr>
            <a:xfrm>
              <a:off x="2411760" y="1026985"/>
              <a:ext cx="4397317" cy="1248189"/>
              <a:chOff x="1043608" y="1068132"/>
              <a:chExt cx="4397317" cy="1248189"/>
            </a:xfrm>
          </p:grpSpPr>
          <p:pic>
            <p:nvPicPr>
              <p:cNvPr id="8" name="图片 7">
                <a:extLst>
                  <a:ext uri="{FF2B5EF4-FFF2-40B4-BE49-F238E27FC236}">
                    <a16:creationId xmlns:a16="http://schemas.microsoft.com/office/drawing/2014/main" id="{F1602232-5FB4-49FF-8F8F-814F9C54C25A}"/>
                  </a:ext>
                </a:extLst>
              </p:cNvPr>
              <p:cNvPicPr>
                <a:picLocks noChangeAspect="1"/>
              </p:cNvPicPr>
              <p:nvPr/>
            </p:nvPicPr>
            <p:blipFill>
              <a:blip r:embed="rId3"/>
              <a:stretch>
                <a:fillRect/>
              </a:stretch>
            </p:blipFill>
            <p:spPr>
              <a:xfrm>
                <a:off x="1043608" y="1068132"/>
                <a:ext cx="4397317" cy="585815"/>
              </a:xfrm>
              <a:prstGeom prst="rect">
                <a:avLst/>
              </a:prstGeom>
            </p:spPr>
          </p:pic>
          <p:grpSp>
            <p:nvGrpSpPr>
              <p:cNvPr id="2" name="组合 1">
                <a:extLst>
                  <a:ext uri="{FF2B5EF4-FFF2-40B4-BE49-F238E27FC236}">
                    <a16:creationId xmlns:a16="http://schemas.microsoft.com/office/drawing/2014/main" id="{D741A922-9906-4FF5-A8CE-ECC827160178}"/>
                  </a:ext>
                </a:extLst>
              </p:cNvPr>
              <p:cNvGrpSpPr/>
              <p:nvPr/>
            </p:nvGrpSpPr>
            <p:grpSpPr>
              <a:xfrm>
                <a:off x="1043608" y="1649594"/>
                <a:ext cx="4397317" cy="666727"/>
                <a:chOff x="1043608" y="1649594"/>
                <a:chExt cx="4397317" cy="666727"/>
              </a:xfrm>
            </p:grpSpPr>
            <p:pic>
              <p:nvPicPr>
                <p:cNvPr id="10" name="图片 9">
                  <a:extLst>
                    <a:ext uri="{FF2B5EF4-FFF2-40B4-BE49-F238E27FC236}">
                      <a16:creationId xmlns:a16="http://schemas.microsoft.com/office/drawing/2014/main" id="{B18A62B0-A94E-4931-8CC5-B385A32CA839}"/>
                    </a:ext>
                  </a:extLst>
                </p:cNvPr>
                <p:cNvPicPr>
                  <a:picLocks noChangeAspect="1"/>
                </p:cNvPicPr>
                <p:nvPr/>
              </p:nvPicPr>
              <p:blipFill rotWithShape="1">
                <a:blip r:embed="rId4"/>
                <a:srcRect t="1" r="3082" b="-17749"/>
                <a:stretch/>
              </p:blipFill>
              <p:spPr>
                <a:xfrm>
                  <a:off x="1044208" y="1649594"/>
                  <a:ext cx="4396717" cy="459400"/>
                </a:xfrm>
                <a:prstGeom prst="rect">
                  <a:avLst/>
                </a:prstGeom>
              </p:spPr>
            </p:pic>
            <p:pic>
              <p:nvPicPr>
                <p:cNvPr id="12" name="图片 11">
                  <a:extLst>
                    <a:ext uri="{FF2B5EF4-FFF2-40B4-BE49-F238E27FC236}">
                      <a16:creationId xmlns:a16="http://schemas.microsoft.com/office/drawing/2014/main" id="{2CC027F2-BF31-423E-8667-40453B7242B0}"/>
                    </a:ext>
                  </a:extLst>
                </p:cNvPr>
                <p:cNvPicPr>
                  <a:picLocks noChangeAspect="1"/>
                </p:cNvPicPr>
                <p:nvPr/>
              </p:nvPicPr>
              <p:blipFill rotWithShape="1">
                <a:blip r:embed="rId5"/>
                <a:srcRect r="1380" b="16392"/>
                <a:stretch/>
              </p:blipFill>
              <p:spPr>
                <a:xfrm>
                  <a:off x="1043608" y="2039749"/>
                  <a:ext cx="4396717" cy="276572"/>
                </a:xfrm>
                <a:prstGeom prst="rect">
                  <a:avLst/>
                </a:prstGeom>
              </p:spPr>
            </p:pic>
          </p:grpSp>
        </p:grpSp>
        <p:pic>
          <p:nvPicPr>
            <p:cNvPr id="25" name="图片 24">
              <a:extLst>
                <a:ext uri="{FF2B5EF4-FFF2-40B4-BE49-F238E27FC236}">
                  <a16:creationId xmlns:a16="http://schemas.microsoft.com/office/drawing/2014/main" id="{0D92B0AF-49C8-4355-B436-1C1781821B2C}"/>
                </a:ext>
              </a:extLst>
            </p:cNvPr>
            <p:cNvPicPr>
              <a:picLocks noChangeAspect="1"/>
            </p:cNvPicPr>
            <p:nvPr/>
          </p:nvPicPr>
          <p:blipFill>
            <a:blip r:embed="rId6"/>
            <a:stretch>
              <a:fillRect/>
            </a:stretch>
          </p:blipFill>
          <p:spPr>
            <a:xfrm>
              <a:off x="2807804" y="2445320"/>
              <a:ext cx="3528392" cy="2330070"/>
            </a:xfrm>
            <a:prstGeom prst="rect">
              <a:avLst/>
            </a:prstGeom>
            <a:ln>
              <a:noFill/>
            </a:ln>
            <a:effectLst>
              <a:outerShdw blurRad="292100" dist="139700" dir="2700000" algn="tl" rotWithShape="0">
                <a:srgbClr val="333333">
                  <a:alpha val="65000"/>
                </a:srgbClr>
              </a:outerShdw>
            </a:effectLst>
          </p:spPr>
        </p:pic>
      </p:grpSp>
      <p:sp>
        <p:nvSpPr>
          <p:cNvPr id="24" name="文本框 23">
            <a:extLst>
              <a:ext uri="{FF2B5EF4-FFF2-40B4-BE49-F238E27FC236}">
                <a16:creationId xmlns:a16="http://schemas.microsoft.com/office/drawing/2014/main" id="{89D30E62-662E-46E0-A208-6E63AD5DFEA4}"/>
              </a:ext>
            </a:extLst>
          </p:cNvPr>
          <p:cNvSpPr txBox="1"/>
          <p:nvPr/>
        </p:nvSpPr>
        <p:spPr>
          <a:xfrm>
            <a:off x="6110306" y="2632632"/>
            <a:ext cx="2970108" cy="1384995"/>
          </a:xfrm>
          <a:prstGeom prst="rect">
            <a:avLst/>
          </a:prstGeom>
          <a:solidFill>
            <a:schemeClr val="bg1"/>
          </a:solid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用例模板：</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软件需求（第三版）</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作者</a:t>
            </a:r>
            <a:r>
              <a:rPr lang="en-US" altLang="zh-CN" sz="1400" b="1" dirty="0">
                <a:latin typeface="微软雅黑" panose="020B0503020204020204" pitchFamily="34" charset="-122"/>
                <a:ea typeface="微软雅黑" panose="020B0503020204020204" pitchFamily="34" charset="-122"/>
              </a:rPr>
              <a:t>: </a:t>
            </a:r>
            <a:r>
              <a:rPr lang="en-US" altLang="zh-CN" sz="1400" b="1" dirty="0" err="1">
                <a:latin typeface="微软雅黑" panose="020B0503020204020204" pitchFamily="34" charset="-122"/>
                <a:ea typeface="微软雅黑" panose="020B0503020204020204" pitchFamily="34" charset="-122"/>
              </a:rPr>
              <a:t>KarlWiegers</a:t>
            </a:r>
            <a:r>
              <a:rPr lang="en-US" altLang="zh-CN" sz="1400" b="1" dirty="0">
                <a:latin typeface="微软雅黑" panose="020B0503020204020204" pitchFamily="34" charset="-122"/>
                <a:ea typeface="微软雅黑" panose="020B0503020204020204" pitchFamily="34" charset="-122"/>
              </a:rPr>
              <a:t> Joy Beatty </a:t>
            </a:r>
            <a:r>
              <a:rPr lang="zh-CN" altLang="en-US" sz="1400" b="1" dirty="0">
                <a:latin typeface="微软雅黑" panose="020B0503020204020204" pitchFamily="34" charset="-122"/>
                <a:ea typeface="微软雅黑" panose="020B0503020204020204" pitchFamily="34" charset="-122"/>
              </a:rPr>
              <a:t>著</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出版社名称</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清华大学出版社</a:t>
            </a:r>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ISBN</a:t>
            </a:r>
            <a:r>
              <a:rPr lang="zh-CN" altLang="en-US" sz="1400" b="1" dirty="0">
                <a:latin typeface="微软雅黑" panose="020B0503020204020204" pitchFamily="34" charset="-122"/>
                <a:ea typeface="微软雅黑" panose="020B0503020204020204" pitchFamily="34" charset="-122"/>
              </a:rPr>
              <a:t>编号</a:t>
            </a:r>
            <a:r>
              <a:rPr lang="en-US" altLang="zh-CN" sz="1400" b="1" dirty="0">
                <a:latin typeface="微软雅黑" panose="020B0503020204020204" pitchFamily="34" charset="-122"/>
                <a:ea typeface="微软雅黑" panose="020B0503020204020204" pitchFamily="34" charset="-122"/>
              </a:rPr>
              <a:t>: 9787302426820</a:t>
            </a:r>
          </a:p>
          <a:p>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512</a:t>
            </a:r>
            <a:r>
              <a:rPr lang="zh-CN" altLang="en-US" sz="1400" b="1" dirty="0">
                <a:latin typeface="微软雅黑" panose="020B0503020204020204" pitchFamily="34" charset="-122"/>
                <a:ea typeface="微软雅黑" panose="020B0503020204020204" pitchFamily="34" charset="-122"/>
              </a:rPr>
              <a:t>页</a:t>
            </a:r>
          </a:p>
        </p:txBody>
      </p:sp>
    </p:spTree>
    <p:extLst>
      <p:ext uri="{BB962C8B-B14F-4D97-AF65-F5344CB8AC3E}">
        <p14:creationId xmlns:p14="http://schemas.microsoft.com/office/powerpoint/2010/main" val="2358521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26057C5-0FB7-43DB-9E9A-A50443AFC129}"/>
              </a:ext>
            </a:extLst>
          </p:cNvPr>
          <p:cNvGrpSpPr/>
          <p:nvPr/>
        </p:nvGrpSpPr>
        <p:grpSpPr>
          <a:xfrm>
            <a:off x="0" y="1908103"/>
            <a:ext cx="9144000" cy="1814981"/>
            <a:chOff x="-4282523" y="2186464"/>
            <a:chExt cx="9144000" cy="2729894"/>
          </a:xfrm>
        </p:grpSpPr>
        <p:sp>
          <p:nvSpPr>
            <p:cNvPr id="20" name="Rectangle 2" descr="psb">
              <a:extLst>
                <a:ext uri="{FF2B5EF4-FFF2-40B4-BE49-F238E27FC236}">
                  <a16:creationId xmlns:a16="http://schemas.microsoft.com/office/drawing/2014/main" id="{B7532647-B48F-403D-A68D-5B9CEEAF56E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3">
              <a:extLst>
                <a:ext uri="{FF2B5EF4-FFF2-40B4-BE49-F238E27FC236}">
                  <a16:creationId xmlns:a16="http://schemas.microsoft.com/office/drawing/2014/main" id="{722C1623-1F48-46EB-8E02-02875E5DC0BA}"/>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26" name="文本框 25">
            <a:extLst>
              <a:ext uri="{FF2B5EF4-FFF2-40B4-BE49-F238E27FC236}">
                <a16:creationId xmlns:a16="http://schemas.microsoft.com/office/drawing/2014/main" id="{3414589A-9566-4C9E-BC40-E9DF3CFF0441}"/>
              </a:ext>
            </a:extLst>
          </p:cNvPr>
          <p:cNvSpPr txBox="1"/>
          <p:nvPr/>
        </p:nvSpPr>
        <p:spPr>
          <a:xfrm>
            <a:off x="157563" y="1020495"/>
            <a:ext cx="2752090" cy="338554"/>
          </a:xfrm>
          <a:prstGeom prst="rect">
            <a:avLst/>
          </a:prstGeom>
          <a:noFill/>
        </p:spPr>
        <p:txBody>
          <a:bodyPr wrap="square" rtlCol="0" anchor="t">
            <a:spAutoFit/>
          </a:bodyPr>
          <a:lstStyle/>
          <a:p>
            <a:pPr indent="266700"/>
            <a:r>
              <a:rPr lang="zh-CN" altLang="en-US" sz="1600" b="1" dirty="0">
                <a:latin typeface="微软雅黑" panose="020B0503020204020204" pitchFamily="34" charset="-122"/>
                <a:ea typeface="微软雅黑" panose="020B0503020204020204" pitchFamily="34" charset="-122"/>
                <a:sym typeface="+mn-ea"/>
              </a:rPr>
              <a:t>用例文档缩略图</a:t>
            </a:r>
          </a:p>
        </p:txBody>
      </p:sp>
      <p:grpSp>
        <p:nvGrpSpPr>
          <p:cNvPr id="5" name="组合 4">
            <a:extLst>
              <a:ext uri="{FF2B5EF4-FFF2-40B4-BE49-F238E27FC236}">
                <a16:creationId xmlns:a16="http://schemas.microsoft.com/office/drawing/2014/main" id="{02038059-6F2E-499D-8002-5AF3357785AD}"/>
              </a:ext>
            </a:extLst>
          </p:cNvPr>
          <p:cNvGrpSpPr/>
          <p:nvPr/>
        </p:nvGrpSpPr>
        <p:grpSpPr>
          <a:xfrm>
            <a:off x="457377" y="1699669"/>
            <a:ext cx="8228645" cy="2574489"/>
            <a:chOff x="457377" y="1699669"/>
            <a:chExt cx="8228645" cy="2574489"/>
          </a:xfrm>
        </p:grpSpPr>
        <p:pic>
          <p:nvPicPr>
            <p:cNvPr id="28" name="图片 27">
              <a:extLst>
                <a:ext uri="{FF2B5EF4-FFF2-40B4-BE49-F238E27FC236}">
                  <a16:creationId xmlns:a16="http://schemas.microsoft.com/office/drawing/2014/main" id="{3BED71DD-9843-4296-A842-B47826A19D3B}"/>
                </a:ext>
              </a:extLst>
            </p:cNvPr>
            <p:cNvPicPr>
              <a:picLocks noChangeAspect="1"/>
            </p:cNvPicPr>
            <p:nvPr/>
          </p:nvPicPr>
          <p:blipFill>
            <a:blip r:embed="rId3"/>
            <a:stretch>
              <a:fillRect/>
            </a:stretch>
          </p:blipFill>
          <p:spPr>
            <a:xfrm>
              <a:off x="4485016" y="1699669"/>
              <a:ext cx="4201006" cy="2574489"/>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F68BCBB2-4871-4624-A9EF-82A699516432}"/>
                </a:ext>
              </a:extLst>
            </p:cNvPr>
            <p:cNvPicPr>
              <a:picLocks noChangeAspect="1"/>
            </p:cNvPicPr>
            <p:nvPr/>
          </p:nvPicPr>
          <p:blipFill>
            <a:blip r:embed="rId4"/>
            <a:stretch>
              <a:fillRect/>
            </a:stretch>
          </p:blipFill>
          <p:spPr>
            <a:xfrm>
              <a:off x="457377" y="1728675"/>
              <a:ext cx="3749816" cy="251647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598089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1F8CEABC-9EB5-4FF4-8EB2-34E918A0123A}"/>
              </a:ext>
            </a:extLst>
          </p:cNvPr>
          <p:cNvGrpSpPr/>
          <p:nvPr/>
        </p:nvGrpSpPr>
        <p:grpSpPr>
          <a:xfrm>
            <a:off x="0" y="2354932"/>
            <a:ext cx="9144000" cy="1053474"/>
            <a:chOff x="-4282523" y="2186464"/>
            <a:chExt cx="9144000" cy="2729894"/>
          </a:xfrm>
        </p:grpSpPr>
        <p:sp>
          <p:nvSpPr>
            <p:cNvPr id="15" name="Rectangle 2" descr="psb">
              <a:extLst>
                <a:ext uri="{FF2B5EF4-FFF2-40B4-BE49-F238E27FC236}">
                  <a16:creationId xmlns:a16="http://schemas.microsoft.com/office/drawing/2014/main" id="{79AE9621-99CB-4330-9ABF-BA5844CD561E}"/>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F9FA14F5-9858-4DF8-99D6-CCB8A9358AE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138647" y="343258"/>
            <a:ext cx="6402328"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20.</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用例文档是否包含了用例图、用例场景说明、界面原型、</a:t>
            </a:r>
            <a:r>
              <a:rPr lang="en-US" altLang="zh-CN" sz="1200" b="1" dirty="0">
                <a:latin typeface="微软雅黑" panose="020B0503020204020204" pitchFamily="34" charset="-122"/>
                <a:ea typeface="微软雅黑" panose="020B0503020204020204" pitchFamily="34" charset="-122"/>
                <a:cs typeface="华文楷体" panose="02010600040101010101" charset="-122"/>
              </a:rPr>
              <a:t>DM</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？采用了那些工具？</a:t>
            </a:r>
            <a:endParaRPr lang="en-US" altLang="zh-CN" sz="1200" b="1" dirty="0">
              <a:latin typeface="微软雅黑" panose="020B0503020204020204" pitchFamily="34" charset="-122"/>
              <a:ea typeface="微软雅黑" panose="020B0503020204020204" pitchFamily="34" charset="-122"/>
              <a:cs typeface="华文楷体" panose="02010600040101010101" charset="-122"/>
            </a:endParaRPr>
          </a:p>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     </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是否合适、有效？</a:t>
            </a:r>
          </a:p>
        </p:txBody>
      </p:sp>
      <p:sp>
        <p:nvSpPr>
          <p:cNvPr id="10" name="文本框 9">
            <a:extLst>
              <a:ext uri="{FF2B5EF4-FFF2-40B4-BE49-F238E27FC236}">
                <a16:creationId xmlns:a16="http://schemas.microsoft.com/office/drawing/2014/main" id="{B20CEC91-B43C-440F-B4DA-4DCA8C2BD73D}"/>
              </a:ext>
            </a:extLst>
          </p:cNvPr>
          <p:cNvSpPr txBox="1"/>
          <p:nvPr/>
        </p:nvSpPr>
        <p:spPr>
          <a:xfrm>
            <a:off x="32336" y="1096558"/>
            <a:ext cx="3130395" cy="338554"/>
          </a:xfrm>
          <a:prstGeom prst="rect">
            <a:avLst/>
          </a:prstGeom>
          <a:noFill/>
        </p:spPr>
        <p:txBody>
          <a:bodyPr wrap="square">
            <a:spAutoFit/>
          </a:bodyPr>
          <a:lstStyle/>
          <a:p>
            <a:pPr indent="266700"/>
            <a:r>
              <a:rPr lang="zh-CN" altLang="zh-CN" sz="1600" b="1" dirty="0">
                <a:latin typeface="微软雅黑" panose="020B0503020204020204" pitchFamily="34" charset="-122"/>
                <a:ea typeface="微软雅黑" panose="020B0503020204020204" pitchFamily="34" charset="-122"/>
                <a:cs typeface="黑体" panose="02010609060101010101" charset="-122"/>
              </a:rPr>
              <a:t>用例图基于</a:t>
            </a:r>
            <a:r>
              <a:rPr lang="zh-CN" altLang="zh-CN"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用户群</a:t>
            </a:r>
            <a:r>
              <a:rPr lang="zh-CN" altLang="zh-CN" sz="1600" b="1" dirty="0">
                <a:latin typeface="微软雅黑" panose="020B0503020204020204" pitchFamily="34" charset="-122"/>
                <a:ea typeface="微软雅黑" panose="020B0503020204020204" pitchFamily="34" charset="-122"/>
                <a:cs typeface="黑体" panose="02010609060101010101" charset="-122"/>
              </a:rPr>
              <a:t>划分</a:t>
            </a:r>
            <a:endParaRPr lang="en-US" altLang="zh-CN" sz="1600" b="1" dirty="0">
              <a:latin typeface="微软雅黑" panose="020B0503020204020204" pitchFamily="34" charset="-122"/>
              <a:ea typeface="微软雅黑" panose="020B0503020204020204" pitchFamily="34" charset="-122"/>
              <a:cs typeface="黑体" panose="02010609060101010101" charset="-122"/>
            </a:endParaRPr>
          </a:p>
        </p:txBody>
      </p:sp>
      <p:pic>
        <p:nvPicPr>
          <p:cNvPr id="1026" name="图片 1">
            <a:extLst>
              <a:ext uri="{FF2B5EF4-FFF2-40B4-BE49-F238E27FC236}">
                <a16:creationId xmlns:a16="http://schemas.microsoft.com/office/drawing/2014/main" id="{48B8EBB3-EC2C-4F07-A89C-35B1535C6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344" y="1754804"/>
            <a:ext cx="2125375" cy="2184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126F7B8A-8F46-40E4-8987-852163AF2FD3}"/>
              </a:ext>
            </a:extLst>
          </p:cNvPr>
          <p:cNvSpPr txBox="1"/>
          <p:nvPr/>
        </p:nvSpPr>
        <p:spPr>
          <a:xfrm>
            <a:off x="1171978" y="4335106"/>
            <a:ext cx="2520279"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系统的顶层</a:t>
            </a:r>
            <a:r>
              <a:rPr lang="zh-CN" altLang="zh-CN" sz="1400" b="1" dirty="0">
                <a:latin typeface="微软雅黑" panose="020B0503020204020204" pitchFamily="34" charset="-122"/>
                <a:ea typeface="微软雅黑" panose="020B0503020204020204" pitchFamily="34" charset="-122"/>
                <a:cs typeface="黑体" panose="02010609060101010101" charset="-122"/>
              </a:rPr>
              <a:t>用例图</a:t>
            </a:r>
          </a:p>
        </p:txBody>
      </p:sp>
      <p:pic>
        <p:nvPicPr>
          <p:cNvPr id="1027" name="图片 1">
            <a:extLst>
              <a:ext uri="{FF2B5EF4-FFF2-40B4-BE49-F238E27FC236}">
                <a16:creationId xmlns:a16="http://schemas.microsoft.com/office/drawing/2014/main" id="{042EE62C-B854-4193-961B-D0097FA02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012" y="1435112"/>
            <a:ext cx="2399718" cy="2706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73C8A589-0DC1-4A9D-9BDC-82F2144BC056}"/>
              </a:ext>
            </a:extLst>
          </p:cNvPr>
          <p:cNvSpPr txBox="1"/>
          <p:nvPr/>
        </p:nvSpPr>
        <p:spPr>
          <a:xfrm>
            <a:off x="5220072" y="4345747"/>
            <a:ext cx="1800200" cy="307777"/>
          </a:xfrm>
          <a:prstGeom prst="rect">
            <a:avLst/>
          </a:prstGeom>
          <a:noFill/>
        </p:spPr>
        <p:txBody>
          <a:bodyPr wrap="square">
            <a:spAutoFit/>
          </a:bodyPr>
          <a:lstStyle/>
          <a:p>
            <a:r>
              <a:rPr lang="zh-CN" altLang="zh-CN" sz="1400" b="1" dirty="0">
                <a:latin typeface="微软雅黑" panose="020B0503020204020204" pitchFamily="34" charset="-122"/>
                <a:ea typeface="微软雅黑" panose="020B0503020204020204" pitchFamily="34" charset="-122"/>
              </a:rPr>
              <a:t>注册用户顶层用例图</a:t>
            </a:r>
            <a:endParaRPr lang="zh-CN" altLang="en-US" sz="1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2C52618-7FB6-47B2-B260-49F649519CFD}"/>
              </a:ext>
            </a:extLst>
          </p:cNvPr>
          <p:cNvSpPr txBox="1"/>
          <p:nvPr/>
        </p:nvSpPr>
        <p:spPr>
          <a:xfrm>
            <a:off x="5868144" y="1008710"/>
            <a:ext cx="2592288" cy="338554"/>
          </a:xfrm>
          <a:prstGeom prst="rect">
            <a:avLst/>
          </a:prstGeom>
          <a:noFill/>
        </p:spPr>
        <p:txBody>
          <a:bodyPr wrap="square" rtlCol="0">
            <a:spAutoFit/>
          </a:bodyPr>
          <a:lstStyle/>
          <a:p>
            <a:r>
              <a:rPr lang="zh-CN" altLang="en-US" sz="1600" b="1" dirty="0">
                <a:solidFill>
                  <a:srgbClr val="EA5514"/>
                </a:solidFill>
                <a:latin typeface="微软雅黑" panose="020B0503020204020204" pitchFamily="34" charset="-122"/>
                <a:ea typeface="微软雅黑" panose="020B0503020204020204" pitchFamily="34" charset="-122"/>
              </a:rPr>
              <a:t>工具：</a:t>
            </a:r>
            <a:r>
              <a:rPr lang="en-US" altLang="zh-CN" sz="1600" b="1" dirty="0">
                <a:solidFill>
                  <a:srgbClr val="EA5514"/>
                </a:solidFill>
                <a:latin typeface="微软雅黑" panose="020B0503020204020204" pitchFamily="34" charset="-122"/>
                <a:ea typeface="微软雅黑" panose="020B0503020204020204" pitchFamily="34" charset="-122"/>
              </a:rPr>
              <a:t>rational rose</a:t>
            </a:r>
            <a:endParaRPr lang="zh-CN" altLang="en-US" sz="1600" b="1" dirty="0">
              <a:solidFill>
                <a:srgbClr val="EA5514"/>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36A5D2C-8151-44BF-B281-DACE0C4F2E49}"/>
              </a:ext>
            </a:extLst>
          </p:cNvPr>
          <p:cNvPicPr>
            <a:picLocks noChangeAspect="1"/>
          </p:cNvPicPr>
          <p:nvPr/>
        </p:nvPicPr>
        <p:blipFill>
          <a:blip r:embed="rId5"/>
          <a:stretch>
            <a:fillRect/>
          </a:stretch>
        </p:blipFill>
        <p:spPr>
          <a:xfrm>
            <a:off x="7417155" y="1323473"/>
            <a:ext cx="1569856" cy="381033"/>
          </a:xfrm>
          <a:prstGeom prst="rect">
            <a:avLst/>
          </a:prstGeom>
        </p:spPr>
      </p:pic>
    </p:spTree>
    <p:extLst>
      <p:ext uri="{BB962C8B-B14F-4D97-AF65-F5344CB8AC3E}">
        <p14:creationId xmlns:p14="http://schemas.microsoft.com/office/powerpoint/2010/main" val="3959657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7ABD871-06F6-460D-8BAA-B66B9C462164}"/>
              </a:ext>
            </a:extLst>
          </p:cNvPr>
          <p:cNvGrpSpPr/>
          <p:nvPr/>
        </p:nvGrpSpPr>
        <p:grpSpPr>
          <a:xfrm>
            <a:off x="0" y="2354932"/>
            <a:ext cx="9144000" cy="1053474"/>
            <a:chOff x="-4282523" y="2186464"/>
            <a:chExt cx="9144000" cy="2729894"/>
          </a:xfrm>
        </p:grpSpPr>
        <p:sp>
          <p:nvSpPr>
            <p:cNvPr id="16" name="Rectangle 2" descr="psb">
              <a:extLst>
                <a:ext uri="{FF2B5EF4-FFF2-40B4-BE49-F238E27FC236}">
                  <a16:creationId xmlns:a16="http://schemas.microsoft.com/office/drawing/2014/main" id="{C63D3655-E620-4CAD-B8DF-F9347550E5F1}"/>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134BC64A-FCF0-4825-AE26-B98641657A8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 name="组合 1">
            <a:extLst>
              <a:ext uri="{FF2B5EF4-FFF2-40B4-BE49-F238E27FC236}">
                <a16:creationId xmlns:a16="http://schemas.microsoft.com/office/drawing/2014/main" id="{83449F0F-DACA-4574-97FF-66AA8BFB169B}"/>
              </a:ext>
            </a:extLst>
          </p:cNvPr>
          <p:cNvGrpSpPr/>
          <p:nvPr/>
        </p:nvGrpSpPr>
        <p:grpSpPr>
          <a:xfrm>
            <a:off x="539552" y="1745177"/>
            <a:ext cx="8283476" cy="2478139"/>
            <a:chOff x="421391" y="1743833"/>
            <a:chExt cx="8283476" cy="2478139"/>
          </a:xfrm>
        </p:grpSpPr>
        <p:pic>
          <p:nvPicPr>
            <p:cNvPr id="5" name="图片 4">
              <a:extLst>
                <a:ext uri="{FF2B5EF4-FFF2-40B4-BE49-F238E27FC236}">
                  <a16:creationId xmlns:a16="http://schemas.microsoft.com/office/drawing/2014/main" id="{BE48A3D5-3B73-4602-8D05-F5735EFE19FA}"/>
                </a:ext>
              </a:extLst>
            </p:cNvPr>
            <p:cNvPicPr>
              <a:picLocks noChangeAspect="1"/>
            </p:cNvPicPr>
            <p:nvPr/>
          </p:nvPicPr>
          <p:blipFill>
            <a:blip r:embed="rId3"/>
            <a:stretch>
              <a:fillRect/>
            </a:stretch>
          </p:blipFill>
          <p:spPr>
            <a:xfrm>
              <a:off x="4666383" y="1787524"/>
              <a:ext cx="4038484" cy="239075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709E35C1-4AB0-4829-97CB-ED924DCEA530}"/>
                </a:ext>
              </a:extLst>
            </p:cNvPr>
            <p:cNvPicPr>
              <a:picLocks noChangeAspect="1"/>
            </p:cNvPicPr>
            <p:nvPr/>
          </p:nvPicPr>
          <p:blipFill>
            <a:blip r:embed="rId4"/>
            <a:stretch>
              <a:fillRect/>
            </a:stretch>
          </p:blipFill>
          <p:spPr>
            <a:xfrm>
              <a:off x="421391" y="1743833"/>
              <a:ext cx="3823601" cy="2478139"/>
            </a:xfrm>
            <a:prstGeom prst="rect">
              <a:avLst/>
            </a:prstGeom>
            <a:ln>
              <a:noFill/>
            </a:ln>
            <a:effectLst>
              <a:outerShdw blurRad="292100" dist="139700" dir="2700000" algn="tl" rotWithShape="0">
                <a:srgbClr val="333333">
                  <a:alpha val="65000"/>
                </a:srgbClr>
              </a:outerShdw>
            </a:effectLst>
          </p:spPr>
        </p:pic>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9" name="文本框 8">
            <a:extLst>
              <a:ext uri="{FF2B5EF4-FFF2-40B4-BE49-F238E27FC236}">
                <a16:creationId xmlns:a16="http://schemas.microsoft.com/office/drawing/2014/main" id="{9ED1C4A9-B4F3-4136-8C32-BC9429F77D3C}"/>
              </a:ext>
            </a:extLst>
          </p:cNvPr>
          <p:cNvSpPr txBox="1"/>
          <p:nvPr/>
        </p:nvSpPr>
        <p:spPr>
          <a:xfrm>
            <a:off x="289477" y="1040842"/>
            <a:ext cx="3384376" cy="338554"/>
          </a:xfrm>
          <a:prstGeom prst="rect">
            <a:avLst/>
          </a:prstGeom>
          <a:noFill/>
          <a:ln w="9525">
            <a:noFill/>
          </a:ln>
        </p:spPr>
        <p:txBody>
          <a:bodyPr wrap="square">
            <a:spAutoFit/>
          </a:bodyPr>
          <a:lstStyle/>
          <a:p>
            <a:pPr indent="266700"/>
            <a:r>
              <a:rPr lang="zh-CN" altLang="en-US" sz="1600" b="1" dirty="0">
                <a:latin typeface="微软雅黑" panose="020B0503020204020204" pitchFamily="34" charset="-122"/>
                <a:ea typeface="微软雅黑" panose="020B0503020204020204" pitchFamily="34" charset="-122"/>
                <a:cs typeface="黑体" panose="02010609060101010101" charset="-122"/>
              </a:rPr>
              <a:t>用户</a:t>
            </a:r>
            <a:r>
              <a:rPr lang="zh-CN" sz="1600" b="1" dirty="0">
                <a:latin typeface="微软雅黑" panose="020B0503020204020204" pitchFamily="34" charset="-122"/>
                <a:ea typeface="微软雅黑" panose="020B0503020204020204" pitchFamily="34" charset="-122"/>
                <a:cs typeface="黑体" panose="02010609060101010101" charset="-122"/>
              </a:rPr>
              <a:t>按照</a:t>
            </a:r>
            <a:r>
              <a:rPr lang="zh-CN"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功能模块</a:t>
            </a:r>
            <a:r>
              <a:rPr lang="zh-CN" sz="1600" b="1" dirty="0">
                <a:latin typeface="微软雅黑" panose="020B0503020204020204" pitchFamily="34" charset="-122"/>
                <a:ea typeface="微软雅黑" panose="020B0503020204020204" pitchFamily="34" charset="-122"/>
                <a:cs typeface="黑体" panose="02010609060101010101" charset="-122"/>
              </a:rPr>
              <a:t>切割的用例图</a:t>
            </a:r>
          </a:p>
        </p:txBody>
      </p:sp>
      <p:grpSp>
        <p:nvGrpSpPr>
          <p:cNvPr id="4" name="组合 3">
            <a:extLst>
              <a:ext uri="{FF2B5EF4-FFF2-40B4-BE49-F238E27FC236}">
                <a16:creationId xmlns:a16="http://schemas.microsoft.com/office/drawing/2014/main" id="{215CDB00-70E9-42AD-9DDA-EEC6EF1E1F05}"/>
              </a:ext>
            </a:extLst>
          </p:cNvPr>
          <p:cNvGrpSpPr/>
          <p:nvPr/>
        </p:nvGrpSpPr>
        <p:grpSpPr>
          <a:xfrm>
            <a:off x="260883" y="1738597"/>
            <a:ext cx="8433470" cy="2390755"/>
            <a:chOff x="173163" y="1743833"/>
            <a:chExt cx="8433470" cy="2390755"/>
          </a:xfrm>
        </p:grpSpPr>
        <p:pic>
          <p:nvPicPr>
            <p:cNvPr id="7" name="图片 6">
              <a:extLst>
                <a:ext uri="{FF2B5EF4-FFF2-40B4-BE49-F238E27FC236}">
                  <a16:creationId xmlns:a16="http://schemas.microsoft.com/office/drawing/2014/main" id="{DEBFC256-23A7-477A-AB66-86BB080DA688}"/>
                </a:ext>
              </a:extLst>
            </p:cNvPr>
            <p:cNvPicPr>
              <a:picLocks noChangeAspect="1"/>
            </p:cNvPicPr>
            <p:nvPr/>
          </p:nvPicPr>
          <p:blipFill>
            <a:blip r:embed="rId5"/>
            <a:stretch>
              <a:fillRect/>
            </a:stretch>
          </p:blipFill>
          <p:spPr>
            <a:xfrm>
              <a:off x="173163" y="1958957"/>
              <a:ext cx="4320055" cy="1845423"/>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CAE4548-9CF8-4801-A074-CDF3B5C9D73E}"/>
                </a:ext>
              </a:extLst>
            </p:cNvPr>
            <p:cNvPicPr>
              <a:picLocks noChangeAspect="1"/>
            </p:cNvPicPr>
            <p:nvPr/>
          </p:nvPicPr>
          <p:blipFill>
            <a:blip r:embed="rId6"/>
            <a:stretch>
              <a:fillRect/>
            </a:stretch>
          </p:blipFill>
          <p:spPr>
            <a:xfrm>
              <a:off x="4785292" y="1743833"/>
              <a:ext cx="3821341" cy="2390755"/>
            </a:xfrm>
            <a:prstGeom prst="rect">
              <a:avLst/>
            </a:prstGeom>
            <a:ln>
              <a:noFill/>
            </a:ln>
            <a:effectLst>
              <a:outerShdw blurRad="292100" dist="139700" dir="2700000" algn="tl" rotWithShape="0">
                <a:srgbClr val="333333">
                  <a:alpha val="65000"/>
                </a:srgbClr>
              </a:outerShdw>
            </a:effectLst>
          </p:spPr>
        </p:pic>
      </p:grpSp>
      <p:sp>
        <p:nvSpPr>
          <p:cNvPr id="14" name="文本框 13">
            <a:extLst>
              <a:ext uri="{FF2B5EF4-FFF2-40B4-BE49-F238E27FC236}">
                <a16:creationId xmlns:a16="http://schemas.microsoft.com/office/drawing/2014/main" id="{B71153D3-2E13-4202-AD5F-3E387BE9D2C0}"/>
              </a:ext>
            </a:extLst>
          </p:cNvPr>
          <p:cNvSpPr txBox="1"/>
          <p:nvPr/>
        </p:nvSpPr>
        <p:spPr>
          <a:xfrm>
            <a:off x="2138647" y="343258"/>
            <a:ext cx="6402328"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20.</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用例文档是否包含了用例图、用例场景说明、界面原型、</a:t>
            </a:r>
            <a:r>
              <a:rPr lang="en-US" altLang="zh-CN" sz="1200" b="1" dirty="0">
                <a:latin typeface="微软雅黑" panose="020B0503020204020204" pitchFamily="34" charset="-122"/>
                <a:ea typeface="微软雅黑" panose="020B0503020204020204" pitchFamily="34" charset="-122"/>
                <a:cs typeface="华文楷体" panose="02010600040101010101" charset="-122"/>
              </a:rPr>
              <a:t>DM</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？采用了那些工具？</a:t>
            </a:r>
            <a:endParaRPr lang="en-US" altLang="zh-CN" sz="1200" b="1" dirty="0">
              <a:latin typeface="微软雅黑" panose="020B0503020204020204" pitchFamily="34" charset="-122"/>
              <a:ea typeface="微软雅黑" panose="020B0503020204020204" pitchFamily="34" charset="-122"/>
              <a:cs typeface="华文楷体" panose="02010600040101010101" charset="-122"/>
            </a:endParaRPr>
          </a:p>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     </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是否合适、有效？</a:t>
            </a:r>
          </a:p>
        </p:txBody>
      </p:sp>
    </p:spTree>
    <p:extLst>
      <p:ext uri="{BB962C8B-B14F-4D97-AF65-F5344CB8AC3E}">
        <p14:creationId xmlns:p14="http://schemas.microsoft.com/office/powerpoint/2010/main" val="1850038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500"/>
                                        <p:tgtEl>
                                          <p:spTgt spid="2"/>
                                        </p:tgtEl>
                                      </p:cBhvr>
                                    </p:animEffect>
                                    <p:anim calcmode="lin" valueType="num">
                                      <p:cBhvr>
                                        <p:cTn id="47" dur="500"/>
                                        <p:tgtEl>
                                          <p:spTgt spid="2"/>
                                        </p:tgtEl>
                                        <p:attrNameLst>
                                          <p:attrName>ppt_x</p:attrName>
                                        </p:attrNameLst>
                                      </p:cBhvr>
                                      <p:tavLst>
                                        <p:tav tm="0">
                                          <p:val>
                                            <p:strVal val="ppt_x"/>
                                          </p:val>
                                        </p:tav>
                                        <p:tav tm="100000">
                                          <p:val>
                                            <p:strVal val="ppt_x"/>
                                          </p:val>
                                        </p:tav>
                                      </p:tavLst>
                                    </p:anim>
                                    <p:anim calcmode="lin" valueType="num">
                                      <p:cBhvr>
                                        <p:cTn id="48" dur="500"/>
                                        <p:tgtEl>
                                          <p:spTgt spid="2"/>
                                        </p:tgtEl>
                                        <p:attrNameLst>
                                          <p:attrName>ppt_y</p:attrName>
                                        </p:attrNameLst>
                                      </p:cBhvr>
                                      <p:tavLst>
                                        <p:tav tm="0">
                                          <p:val>
                                            <p:strVal val="ppt_y"/>
                                          </p:val>
                                        </p:tav>
                                        <p:tav tm="100000">
                                          <p:val>
                                            <p:strVal val="ppt_y+.1"/>
                                          </p:val>
                                        </p:tav>
                                      </p:tavLst>
                                    </p:anim>
                                    <p:set>
                                      <p:cBhvr>
                                        <p:cTn id="49" dur="1" fill="hold">
                                          <p:stCondLst>
                                            <p:cond delay="499"/>
                                          </p:stCondLst>
                                        </p:cTn>
                                        <p:tgtEl>
                                          <p:spTgt spid="2"/>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anim calcmode="lin" valueType="num">
                                      <p:cBhvr>
                                        <p:cTn id="53" dur="500" fill="hold"/>
                                        <p:tgtEl>
                                          <p:spTgt spid="4"/>
                                        </p:tgtEl>
                                        <p:attrNameLst>
                                          <p:attrName>ppt_x</p:attrName>
                                        </p:attrNameLst>
                                      </p:cBhvr>
                                      <p:tavLst>
                                        <p:tav tm="0">
                                          <p:val>
                                            <p:strVal val="#ppt_x"/>
                                          </p:val>
                                        </p:tav>
                                        <p:tav tm="100000">
                                          <p:val>
                                            <p:strVal val="#ppt_x"/>
                                          </p:val>
                                        </p:tav>
                                      </p:tavLst>
                                    </p:anim>
                                    <p:anim calcmode="lin" valueType="num">
                                      <p:cBhvr>
                                        <p:cTn id="5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8C699E9-41D2-479E-992E-1AA9930D5FEA}"/>
              </a:ext>
            </a:extLst>
          </p:cNvPr>
          <p:cNvGrpSpPr/>
          <p:nvPr/>
        </p:nvGrpSpPr>
        <p:grpSpPr>
          <a:xfrm>
            <a:off x="0" y="1654570"/>
            <a:ext cx="9178034" cy="1924498"/>
            <a:chOff x="-4282523" y="2186464"/>
            <a:chExt cx="9144000" cy="2729894"/>
          </a:xfrm>
        </p:grpSpPr>
        <p:sp>
          <p:nvSpPr>
            <p:cNvPr id="22" name="Rectangle 2" descr="psb">
              <a:extLst>
                <a:ext uri="{FF2B5EF4-FFF2-40B4-BE49-F238E27FC236}">
                  <a16:creationId xmlns:a16="http://schemas.microsoft.com/office/drawing/2014/main" id="{22EA2703-043B-4DBD-ABC3-D4FD96742590}"/>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3">
              <a:extLst>
                <a:ext uri="{FF2B5EF4-FFF2-40B4-BE49-F238E27FC236}">
                  <a16:creationId xmlns:a16="http://schemas.microsoft.com/office/drawing/2014/main" id="{4489B1CB-C8F0-4C84-B263-B82B754BF5B7}"/>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pic>
        <p:nvPicPr>
          <p:cNvPr id="8" name="图片 7">
            <a:extLst>
              <a:ext uri="{FF2B5EF4-FFF2-40B4-BE49-F238E27FC236}">
                <a16:creationId xmlns:a16="http://schemas.microsoft.com/office/drawing/2014/main" id="{7AE5A4B2-9238-4358-8BC1-D951941A6A23}"/>
              </a:ext>
            </a:extLst>
          </p:cNvPr>
          <p:cNvPicPr>
            <a:picLocks noChangeAspect="1"/>
          </p:cNvPicPr>
          <p:nvPr/>
        </p:nvPicPr>
        <p:blipFill>
          <a:blip r:embed="rId3"/>
          <a:stretch>
            <a:fillRect/>
          </a:stretch>
        </p:blipFill>
        <p:spPr>
          <a:xfrm>
            <a:off x="4876362" y="4022279"/>
            <a:ext cx="2895600" cy="800100"/>
          </a:xfrm>
          <a:prstGeom prst="rect">
            <a:avLst/>
          </a:prstGeom>
          <a:ln>
            <a:noFill/>
          </a:ln>
          <a:effectLst>
            <a:outerShdw blurRad="292100" dist="139700" dir="2700000" algn="tl" rotWithShape="0">
              <a:srgbClr val="333333">
                <a:alpha val="65000"/>
              </a:srgbClr>
            </a:outerShdw>
          </a:effectLst>
        </p:spPr>
      </p:pic>
      <p:sp>
        <p:nvSpPr>
          <p:cNvPr id="47" name="Oval 6">
            <a:extLst>
              <a:ext uri="{FF2B5EF4-FFF2-40B4-BE49-F238E27FC236}">
                <a16:creationId xmlns:a16="http://schemas.microsoft.com/office/drawing/2014/main" id="{E8372EC4-3457-4059-8D28-98373C3ACFCD}"/>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8" name="Oval 3">
            <a:extLst>
              <a:ext uri="{FF2B5EF4-FFF2-40B4-BE49-F238E27FC236}">
                <a16:creationId xmlns:a16="http://schemas.microsoft.com/office/drawing/2014/main" id="{EEB49654-63B4-462C-924D-FA63A1B4C31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9" name="Oval 4">
            <a:extLst>
              <a:ext uri="{FF2B5EF4-FFF2-40B4-BE49-F238E27FC236}">
                <a16:creationId xmlns:a16="http://schemas.microsoft.com/office/drawing/2014/main" id="{7AD24996-F573-4BDA-8EC3-2B5034CD155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0" name="Oval 5">
            <a:extLst>
              <a:ext uri="{FF2B5EF4-FFF2-40B4-BE49-F238E27FC236}">
                <a16:creationId xmlns:a16="http://schemas.microsoft.com/office/drawing/2014/main" id="{54672D90-FC89-41E2-8231-5AE1B9FEDBD1}"/>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1" name="Rectangle 39">
            <a:extLst>
              <a:ext uri="{FF2B5EF4-FFF2-40B4-BE49-F238E27FC236}">
                <a16:creationId xmlns:a16="http://schemas.microsoft.com/office/drawing/2014/main" id="{F07E4C18-4BBB-4C48-BC8E-CB08C733643B}"/>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2" name="Rectangle 39">
            <a:extLst>
              <a:ext uri="{FF2B5EF4-FFF2-40B4-BE49-F238E27FC236}">
                <a16:creationId xmlns:a16="http://schemas.microsoft.com/office/drawing/2014/main" id="{16C30EC6-1487-46C7-9DAD-E7A80449D949}"/>
              </a:ext>
            </a:extLst>
          </p:cNvPr>
          <p:cNvSpPr>
            <a:spLocks noChangeArrowheads="1"/>
          </p:cNvSpPr>
          <p:nvPr/>
        </p:nvSpPr>
        <p:spPr bwMode="auto">
          <a:xfrm>
            <a:off x="915987" y="338497"/>
            <a:ext cx="112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演示材料</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54" name="矩形 53">
            <a:extLst>
              <a:ext uri="{FF2B5EF4-FFF2-40B4-BE49-F238E27FC236}">
                <a16:creationId xmlns:a16="http://schemas.microsoft.com/office/drawing/2014/main" id="{F4FACFB2-A707-491D-B7FE-378B5279FBB5}"/>
              </a:ext>
            </a:extLst>
          </p:cNvPr>
          <p:cNvSpPr/>
          <p:nvPr/>
        </p:nvSpPr>
        <p:spPr>
          <a:xfrm>
            <a:off x="1013839" y="764154"/>
            <a:ext cx="2097546"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软件需求规格说明</a:t>
            </a:r>
            <a:endParaRPr lang="zh-CN" altLang="en-US" dirty="0">
              <a:solidFill>
                <a:srgbClr val="EA5514"/>
              </a:solidFill>
            </a:endParaRPr>
          </a:p>
        </p:txBody>
      </p:sp>
      <p:pic>
        <p:nvPicPr>
          <p:cNvPr id="5" name="图片 4">
            <a:extLst>
              <a:ext uri="{FF2B5EF4-FFF2-40B4-BE49-F238E27FC236}">
                <a16:creationId xmlns:a16="http://schemas.microsoft.com/office/drawing/2014/main" id="{82C63E51-18D2-4097-AF0F-E442B0B01961}"/>
              </a:ext>
            </a:extLst>
          </p:cNvPr>
          <p:cNvPicPr>
            <a:picLocks noChangeAspect="1"/>
          </p:cNvPicPr>
          <p:nvPr/>
        </p:nvPicPr>
        <p:blipFill>
          <a:blip r:embed="rId4"/>
          <a:stretch>
            <a:fillRect/>
          </a:stretch>
        </p:blipFill>
        <p:spPr>
          <a:xfrm>
            <a:off x="1028329" y="1274812"/>
            <a:ext cx="1944216" cy="370003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0A813BAC-A2BA-48AB-8154-CAE0186B3D3F}"/>
              </a:ext>
            </a:extLst>
          </p:cNvPr>
          <p:cNvPicPr>
            <a:picLocks noChangeAspect="1"/>
          </p:cNvPicPr>
          <p:nvPr/>
        </p:nvPicPr>
        <p:blipFill rotWithShape="1">
          <a:blip r:embed="rId5"/>
          <a:srcRect t="4194"/>
          <a:stretch/>
        </p:blipFill>
        <p:spPr>
          <a:xfrm>
            <a:off x="4932040" y="1480422"/>
            <a:ext cx="2784245" cy="1653655"/>
          </a:xfrm>
          <a:prstGeom prst="rect">
            <a:avLst/>
          </a:prstGeom>
          <a:ln>
            <a:noFill/>
          </a:ln>
          <a:effectLst>
            <a:outerShdw blurRad="292100" dist="139700" dir="2700000" algn="tl" rotWithShape="0">
              <a:srgbClr val="333333">
                <a:alpha val="65000"/>
              </a:srgbClr>
            </a:outerShdw>
          </a:effectLst>
        </p:spPr>
      </p:pic>
      <p:sp>
        <p:nvSpPr>
          <p:cNvPr id="19" name="矩形 18">
            <a:extLst>
              <a:ext uri="{FF2B5EF4-FFF2-40B4-BE49-F238E27FC236}">
                <a16:creationId xmlns:a16="http://schemas.microsoft.com/office/drawing/2014/main" id="{0AD9132D-C303-4DDA-BFD8-17F1AC4E3DA0}"/>
              </a:ext>
            </a:extLst>
          </p:cNvPr>
          <p:cNvSpPr/>
          <p:nvPr/>
        </p:nvSpPr>
        <p:spPr>
          <a:xfrm>
            <a:off x="4983844" y="744443"/>
            <a:ext cx="2097546"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软件需求变更文档</a:t>
            </a:r>
            <a:endParaRPr lang="zh-CN" altLang="en-US" dirty="0">
              <a:solidFill>
                <a:srgbClr val="EA5514"/>
              </a:solidFill>
            </a:endParaRPr>
          </a:p>
        </p:txBody>
      </p:sp>
      <p:sp>
        <p:nvSpPr>
          <p:cNvPr id="14" name="椭圆 13">
            <a:extLst>
              <a:ext uri="{FF2B5EF4-FFF2-40B4-BE49-F238E27FC236}">
                <a16:creationId xmlns:a16="http://schemas.microsoft.com/office/drawing/2014/main" id="{268EC524-E5C8-4A15-A46E-E3BEE59FD2F6}"/>
              </a:ext>
            </a:extLst>
          </p:cNvPr>
          <p:cNvSpPr/>
          <p:nvPr/>
        </p:nvSpPr>
        <p:spPr>
          <a:xfrm>
            <a:off x="977597" y="4554812"/>
            <a:ext cx="1910939" cy="420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FB43946-F702-4928-96C6-0ACABDA135E3}"/>
              </a:ext>
            </a:extLst>
          </p:cNvPr>
          <p:cNvSpPr/>
          <p:nvPr/>
        </p:nvSpPr>
        <p:spPr>
          <a:xfrm>
            <a:off x="5220071" y="2282924"/>
            <a:ext cx="2080658" cy="420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0FAE091-5C82-4F51-A5DA-F424FE777545}"/>
              </a:ext>
            </a:extLst>
          </p:cNvPr>
          <p:cNvSpPr/>
          <p:nvPr/>
        </p:nvSpPr>
        <p:spPr>
          <a:xfrm>
            <a:off x="5383156" y="3616007"/>
            <a:ext cx="1576601"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项目收尾</a:t>
            </a:r>
            <a:endParaRPr lang="zh-CN" altLang="en-US" dirty="0">
              <a:solidFill>
                <a:srgbClr val="EA5514"/>
              </a:solidFill>
            </a:endParaRPr>
          </a:p>
        </p:txBody>
      </p:sp>
      <p:sp>
        <p:nvSpPr>
          <p:cNvPr id="21" name="椭圆 20">
            <a:extLst>
              <a:ext uri="{FF2B5EF4-FFF2-40B4-BE49-F238E27FC236}">
                <a16:creationId xmlns:a16="http://schemas.microsoft.com/office/drawing/2014/main" id="{C89EB62C-6886-4040-B8BF-0597A2F16933}"/>
              </a:ext>
            </a:extLst>
          </p:cNvPr>
          <p:cNvSpPr/>
          <p:nvPr/>
        </p:nvSpPr>
        <p:spPr>
          <a:xfrm>
            <a:off x="5191641" y="4496022"/>
            <a:ext cx="2080658" cy="420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4054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grpId="1"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animEffect transition="in" filter="fade">
                                      <p:cBhvr>
                                        <p:cTn id="16" dur="300"/>
                                        <p:tgtEl>
                                          <p:spTgt spid="49"/>
                                        </p:tgtEl>
                                      </p:cBhvr>
                                    </p:animEffect>
                                  </p:childTnLst>
                                </p:cTn>
                              </p:par>
                              <p:par>
                                <p:cTn id="17" presetID="6" presetClass="emph" presetSubtype="0" autoRev="1" fill="hold" grpId="1" nodeType="withEffect">
                                  <p:stCondLst>
                                    <p:cond delay="600"/>
                                  </p:stCondLst>
                                  <p:childTnLst>
                                    <p:animScale>
                                      <p:cBhvr>
                                        <p:cTn id="18" dur="150" fill="hold"/>
                                        <p:tgtEl>
                                          <p:spTgt spid="4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900"/>
                                  </p:stCondLst>
                                  <p:childTnLst>
                                    <p:animScale>
                                      <p:cBhvr>
                                        <p:cTn id="25" dur="150" fill="hold"/>
                                        <p:tgtEl>
                                          <p:spTgt spid="4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transition="in" filter="fade">
                                      <p:cBhvr>
                                        <p:cTn id="30" dur="300"/>
                                        <p:tgtEl>
                                          <p:spTgt spid="47"/>
                                        </p:tgtEl>
                                      </p:cBhvr>
                                    </p:animEffect>
                                  </p:childTnLst>
                                </p:cTn>
                              </p:par>
                              <p:par>
                                <p:cTn id="31" presetID="6" presetClass="emph" presetSubtype="0" autoRev="1" fill="hold" grpId="1" nodeType="withEffect">
                                  <p:stCondLst>
                                    <p:cond delay="1200"/>
                                  </p:stCondLst>
                                  <p:childTnLst>
                                    <p:animScale>
                                      <p:cBhvr>
                                        <p:cTn id="32" dur="150" fill="hold"/>
                                        <p:tgtEl>
                                          <p:spTgt spid="4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300" fill="hold"/>
                                        <p:tgtEl>
                                          <p:spTgt spid="51"/>
                                        </p:tgtEl>
                                        <p:attrNameLst>
                                          <p:attrName>ppt_w</p:attrName>
                                        </p:attrNameLst>
                                      </p:cBhvr>
                                      <p:tavLst>
                                        <p:tav tm="0">
                                          <p:val>
                                            <p:fltVal val="0"/>
                                          </p:val>
                                        </p:tav>
                                        <p:tav tm="100000">
                                          <p:val>
                                            <p:strVal val="#ppt_w"/>
                                          </p:val>
                                        </p:tav>
                                      </p:tavLst>
                                    </p:anim>
                                    <p:anim calcmode="lin" valueType="num">
                                      <p:cBhvr>
                                        <p:cTn id="36" dur="300" fill="hold"/>
                                        <p:tgtEl>
                                          <p:spTgt spid="51"/>
                                        </p:tgtEl>
                                        <p:attrNameLst>
                                          <p:attrName>ppt_h</p:attrName>
                                        </p:attrNameLst>
                                      </p:cBhvr>
                                      <p:tavLst>
                                        <p:tav tm="0">
                                          <p:val>
                                            <p:fltVal val="0"/>
                                          </p:val>
                                        </p:tav>
                                        <p:tav tm="100000">
                                          <p:val>
                                            <p:strVal val="#ppt_h"/>
                                          </p:val>
                                        </p:tav>
                                      </p:tavLst>
                                    </p:anim>
                                    <p:animEffect transition="in" filter="fade">
                                      <p:cBhvr>
                                        <p:cTn id="37" dur="300"/>
                                        <p:tgtEl>
                                          <p:spTgt spid="5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6" presetClass="emph" presetSubtype="0" autoRev="1" fill="hold" grpId="1" nodeType="withEffect">
                                  <p:stCondLst>
                                    <p:cond delay="800"/>
                                  </p:stCondLst>
                                  <p:childTnLst>
                                    <p:animScale>
                                      <p:cBhvr>
                                        <p:cTn id="42" dur="1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33A7A29-B48B-4EC2-81C0-E1E674BC0354}"/>
              </a:ext>
            </a:extLst>
          </p:cNvPr>
          <p:cNvGrpSpPr/>
          <p:nvPr/>
        </p:nvGrpSpPr>
        <p:grpSpPr>
          <a:xfrm>
            <a:off x="-2892" y="2202483"/>
            <a:ext cx="9144000" cy="1053474"/>
            <a:chOff x="-4282523" y="2186464"/>
            <a:chExt cx="9144000" cy="2729894"/>
          </a:xfrm>
        </p:grpSpPr>
        <p:sp>
          <p:nvSpPr>
            <p:cNvPr id="16" name="Rectangle 2" descr="psb">
              <a:extLst>
                <a:ext uri="{FF2B5EF4-FFF2-40B4-BE49-F238E27FC236}">
                  <a16:creationId xmlns:a16="http://schemas.microsoft.com/office/drawing/2014/main" id="{B29C2BB5-C69D-495E-85BE-BFFE34C4381B}"/>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EC616417-ED84-49F8-8E73-F9B2DE67F58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grpSp>
        <p:nvGrpSpPr>
          <p:cNvPr id="2" name="组合 1">
            <a:extLst>
              <a:ext uri="{FF2B5EF4-FFF2-40B4-BE49-F238E27FC236}">
                <a16:creationId xmlns:a16="http://schemas.microsoft.com/office/drawing/2014/main" id="{ED57430A-A53F-4D1B-8DCD-6BCE4C46479B}"/>
              </a:ext>
            </a:extLst>
          </p:cNvPr>
          <p:cNvGrpSpPr/>
          <p:nvPr/>
        </p:nvGrpSpPr>
        <p:grpSpPr>
          <a:xfrm>
            <a:off x="1131992" y="1675746"/>
            <a:ext cx="2160201" cy="2136348"/>
            <a:chOff x="1331640" y="1476588"/>
            <a:chExt cx="2160201" cy="2136348"/>
          </a:xfrm>
        </p:grpSpPr>
        <p:sp>
          <p:nvSpPr>
            <p:cNvPr id="9" name="圆角矩形 21">
              <a:extLst>
                <a:ext uri="{FF2B5EF4-FFF2-40B4-BE49-F238E27FC236}">
                  <a16:creationId xmlns:a16="http://schemas.microsoft.com/office/drawing/2014/main" id="{E2DB5F6E-9970-4E7D-A378-9BAE8DBADD50}"/>
                </a:ext>
              </a:extLst>
            </p:cNvPr>
            <p:cNvSpPr>
              <a:spLocks noChangeAspect="1" noChangeArrowheads="1"/>
            </p:cNvSpPr>
            <p:nvPr/>
          </p:nvSpPr>
          <p:spPr bwMode="auto">
            <a:xfrm>
              <a:off x="1331640" y="1528976"/>
              <a:ext cx="2160201" cy="208396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10" name="任意多边形 22">
              <a:extLst>
                <a:ext uri="{FF2B5EF4-FFF2-40B4-BE49-F238E27FC236}">
                  <a16:creationId xmlns:a16="http://schemas.microsoft.com/office/drawing/2014/main" id="{E1D2C11B-8AEE-4D79-BF9C-B6E6B871E2AE}"/>
                </a:ext>
              </a:extLst>
            </p:cNvPr>
            <p:cNvSpPr>
              <a:spLocks noChangeArrowheads="1"/>
            </p:cNvSpPr>
            <p:nvPr/>
          </p:nvSpPr>
          <p:spPr bwMode="auto">
            <a:xfrm>
              <a:off x="1595959" y="1476588"/>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solidFill>
              <a:srgbClr val="EA5514"/>
            </a:solidFill>
            <a:ln>
              <a:noFill/>
            </a:ln>
          </p:spPr>
          <p:txBody>
            <a:bodyPr lIns="0" tIns="0" rIns="0" bIns="0" anchor="ctr"/>
            <a:lstStyle/>
            <a:p>
              <a:endParaRPr lang="zh-CN" altLang="en-US" sz="1350"/>
            </a:p>
          </p:txBody>
        </p:sp>
        <p:sp>
          <p:nvSpPr>
            <p:cNvPr id="11" name="任意多边形 23">
              <a:extLst>
                <a:ext uri="{FF2B5EF4-FFF2-40B4-BE49-F238E27FC236}">
                  <a16:creationId xmlns:a16="http://schemas.microsoft.com/office/drawing/2014/main" id="{ABBAD930-143E-44AF-8FC5-53485A703DFF}"/>
                </a:ext>
              </a:extLst>
            </p:cNvPr>
            <p:cNvSpPr>
              <a:spLocks noChangeArrowheads="1"/>
            </p:cNvSpPr>
            <p:nvPr/>
          </p:nvSpPr>
          <p:spPr bwMode="auto">
            <a:xfrm>
              <a:off x="2629184" y="1489138"/>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solidFill>
              <a:srgbClr val="EA5514"/>
            </a:solidFill>
            <a:ln>
              <a:noFill/>
            </a:ln>
          </p:spPr>
          <p:txBody>
            <a:bodyPr lIns="0" tIns="0" rIns="0" bIns="0" anchor="ctr"/>
            <a:lstStyle/>
            <a:p>
              <a:endParaRPr lang="zh-CN" altLang="en-US" sz="1350"/>
            </a:p>
          </p:txBody>
        </p:sp>
        <p:sp>
          <p:nvSpPr>
            <p:cNvPr id="12" name="任意多边形 24">
              <a:extLst>
                <a:ext uri="{FF2B5EF4-FFF2-40B4-BE49-F238E27FC236}">
                  <a16:creationId xmlns:a16="http://schemas.microsoft.com/office/drawing/2014/main" id="{E0E4504C-DB1E-4B51-B653-1C9AFE273CB9}"/>
                </a:ext>
              </a:extLst>
            </p:cNvPr>
            <p:cNvSpPr>
              <a:spLocks noChangeArrowheads="1"/>
            </p:cNvSpPr>
            <p:nvPr/>
          </p:nvSpPr>
          <p:spPr bwMode="auto">
            <a:xfrm>
              <a:off x="1657276" y="1527740"/>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rgbClr val="EA5514"/>
            </a:solidFill>
            <a:ln w="3175">
              <a:noFill/>
              <a:bevel/>
            </a:ln>
          </p:spPr>
          <p:txBody>
            <a:bodyPr lIns="66345" tIns="33172" rIns="66345" bIns="33172" anchor="ctr"/>
            <a:lstStyle/>
            <a:p>
              <a:pPr algn="ctr">
                <a:defRPr/>
              </a:pPr>
              <a:endParaRPr lang="zh-CN" altLang="en-US" sz="1200">
                <a:solidFill>
                  <a:srgbClr val="EA551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26">
              <a:extLst>
                <a:ext uri="{FF2B5EF4-FFF2-40B4-BE49-F238E27FC236}">
                  <a16:creationId xmlns:a16="http://schemas.microsoft.com/office/drawing/2014/main" id="{03F5642C-F7CF-4FBC-A887-01F99B077272}"/>
                </a:ext>
              </a:extLst>
            </p:cNvPr>
            <p:cNvSpPr>
              <a:spLocks noChangeArrowheads="1"/>
            </p:cNvSpPr>
            <p:nvPr/>
          </p:nvSpPr>
          <p:spPr bwMode="auto">
            <a:xfrm>
              <a:off x="1460227" y="1817107"/>
              <a:ext cx="1887597" cy="16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用户用例数：</a:t>
              </a:r>
              <a:r>
                <a:rPr lang="en-US" altLang="zh-CN" sz="1400" b="1" dirty="0">
                  <a:latin typeface="微软雅黑" panose="020B0503020204020204" pitchFamily="34" charset="-122"/>
                  <a:ea typeface="微软雅黑" panose="020B0503020204020204" pitchFamily="34" charset="-122"/>
                </a:rPr>
                <a:t>85</a:t>
              </a:r>
              <a:endParaRPr lang="zh-CN" altLang="en-US"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游客用例数：</a:t>
              </a:r>
              <a:r>
                <a:rPr lang="en-US" altLang="zh-CN" sz="1400" b="1" dirty="0">
                  <a:latin typeface="微软雅黑" panose="020B0503020204020204" pitchFamily="34" charset="-122"/>
                  <a:ea typeface="微软雅黑" panose="020B0503020204020204" pitchFamily="34" charset="-122"/>
                </a:rPr>
                <a:t>23</a:t>
              </a:r>
            </a:p>
            <a:p>
              <a:pPr>
                <a:lnSpc>
                  <a:spcPct val="150000"/>
                </a:lnSpc>
              </a:pPr>
              <a:r>
                <a:rPr lang="zh-CN" altLang="en-US" sz="1400" b="1" dirty="0">
                  <a:latin typeface="微软雅黑" panose="020B0503020204020204" pitchFamily="34" charset="-122"/>
                  <a:ea typeface="微软雅黑" panose="020B0503020204020204" pitchFamily="34" charset="-122"/>
                </a:rPr>
                <a:t>管理员用例数：</a:t>
              </a:r>
              <a:r>
                <a:rPr lang="en-US" altLang="zh-CN" sz="1400" b="1" dirty="0">
                  <a:latin typeface="微软雅黑" panose="020B0503020204020204" pitchFamily="34" charset="-122"/>
                  <a:ea typeface="微软雅黑" panose="020B0503020204020204" pitchFamily="34" charset="-122"/>
                </a:rPr>
                <a:t>26</a:t>
              </a:r>
            </a:p>
            <a:p>
              <a:pPr>
                <a:lnSpc>
                  <a:spcPct val="150000"/>
                </a:lnSpc>
              </a:pPr>
              <a:r>
                <a:rPr lang="zh-CN" altLang="en-US" sz="1400" b="1" dirty="0">
                  <a:latin typeface="微软雅黑" panose="020B0503020204020204" pitchFamily="34" charset="-122"/>
                  <a:ea typeface="微软雅黑" panose="020B0503020204020204" pitchFamily="34" charset="-122"/>
                </a:rPr>
                <a:t>总计：</a:t>
              </a:r>
              <a:r>
                <a:rPr lang="en-US" altLang="zh-CN" sz="1400" b="1" dirty="0">
                  <a:latin typeface="微软雅黑" panose="020B0503020204020204" pitchFamily="34" charset="-122"/>
                  <a:ea typeface="微软雅黑" panose="020B0503020204020204" pitchFamily="34" charset="-122"/>
                </a:rPr>
                <a:t>134</a:t>
              </a:r>
            </a:p>
            <a:p>
              <a:pPr>
                <a:lnSpc>
                  <a:spcPct val="150000"/>
                </a:lnSpc>
              </a:pPr>
              <a:r>
                <a:rPr lang="zh-CN" altLang="en-US" sz="1400" b="1" dirty="0">
                  <a:latin typeface="微软雅黑" panose="020B0503020204020204" pitchFamily="34" charset="-122"/>
                  <a:ea typeface="微软雅黑" panose="020B0503020204020204" pitchFamily="34" charset="-122"/>
                </a:rPr>
                <a:t>用例文档页数：</a:t>
              </a:r>
              <a:r>
                <a:rPr lang="en-US" altLang="zh-CN" sz="1400" b="1" dirty="0">
                  <a:latin typeface="微软雅黑" panose="020B0503020204020204" pitchFamily="34" charset="-122"/>
                  <a:ea typeface="微软雅黑" panose="020B0503020204020204" pitchFamily="34" charset="-122"/>
                </a:rPr>
                <a:t>312</a:t>
              </a:r>
            </a:p>
          </p:txBody>
        </p:sp>
      </p:grpSp>
      <p:pic>
        <p:nvPicPr>
          <p:cNvPr id="3" name="图片 2">
            <a:extLst>
              <a:ext uri="{FF2B5EF4-FFF2-40B4-BE49-F238E27FC236}">
                <a16:creationId xmlns:a16="http://schemas.microsoft.com/office/drawing/2014/main" id="{31FBAEF4-52CB-411E-B325-D3A32FA10CF2}"/>
              </a:ext>
            </a:extLst>
          </p:cNvPr>
          <p:cNvPicPr>
            <a:picLocks noChangeAspect="1"/>
          </p:cNvPicPr>
          <p:nvPr/>
        </p:nvPicPr>
        <p:blipFill>
          <a:blip r:embed="rId3"/>
          <a:stretch>
            <a:fillRect/>
          </a:stretch>
        </p:blipFill>
        <p:spPr>
          <a:xfrm>
            <a:off x="4763721" y="719555"/>
            <a:ext cx="2983968" cy="4019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2845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287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用例文档（顺序图）</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10668F1D-F264-4E16-BCA7-60D844C84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790711"/>
            <a:ext cx="3557734" cy="3435053"/>
          </a:xfrm>
          <a:prstGeom prst="rect">
            <a:avLst/>
          </a:prstGeom>
        </p:spPr>
      </p:pic>
      <p:sp>
        <p:nvSpPr>
          <p:cNvPr id="11" name="文本框 10">
            <a:extLst>
              <a:ext uri="{FF2B5EF4-FFF2-40B4-BE49-F238E27FC236}">
                <a16:creationId xmlns:a16="http://schemas.microsoft.com/office/drawing/2014/main" id="{4FB0BEB5-0D43-4A00-896B-E1BF90758997}"/>
              </a:ext>
            </a:extLst>
          </p:cNvPr>
          <p:cNvSpPr txBox="1"/>
          <p:nvPr/>
        </p:nvSpPr>
        <p:spPr>
          <a:xfrm>
            <a:off x="5508104" y="4144504"/>
            <a:ext cx="189166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发表动态顺序图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5" name="图片 4">
            <a:extLst>
              <a:ext uri="{FF2B5EF4-FFF2-40B4-BE49-F238E27FC236}">
                <a16:creationId xmlns:a16="http://schemas.microsoft.com/office/drawing/2014/main" id="{50864153-952E-4A73-AEE3-104C1534A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3" y="1008988"/>
            <a:ext cx="3138411" cy="3147021"/>
          </a:xfrm>
          <a:prstGeom prst="rect">
            <a:avLst/>
          </a:prstGeom>
        </p:spPr>
      </p:pic>
      <p:sp>
        <p:nvSpPr>
          <p:cNvPr id="14" name="文本框 13">
            <a:extLst>
              <a:ext uri="{FF2B5EF4-FFF2-40B4-BE49-F238E27FC236}">
                <a16:creationId xmlns:a16="http://schemas.microsoft.com/office/drawing/2014/main" id="{AAEA6E30-7909-460D-BD5E-7A01F7151068}"/>
              </a:ext>
            </a:extLst>
          </p:cNvPr>
          <p:cNvSpPr txBox="1"/>
          <p:nvPr/>
        </p:nvSpPr>
        <p:spPr>
          <a:xfrm>
            <a:off x="1547664" y="4158755"/>
            <a:ext cx="189166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登录注册顺序图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Tree>
    <p:extLst>
      <p:ext uri="{BB962C8B-B14F-4D97-AF65-F5344CB8AC3E}">
        <p14:creationId xmlns:p14="http://schemas.microsoft.com/office/powerpoint/2010/main" val="1847443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1438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用例文档（对话框图）</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E7EE3CBD-A739-4A8C-A386-BA2EFEEDB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863850"/>
            <a:ext cx="2086840" cy="3523125"/>
          </a:xfrm>
          <a:prstGeom prst="rect">
            <a:avLst/>
          </a:prstGeom>
        </p:spPr>
      </p:pic>
      <p:sp>
        <p:nvSpPr>
          <p:cNvPr id="11" name="文本框 10">
            <a:extLst>
              <a:ext uri="{FF2B5EF4-FFF2-40B4-BE49-F238E27FC236}">
                <a16:creationId xmlns:a16="http://schemas.microsoft.com/office/drawing/2014/main" id="{DFB21DF9-1AA3-4E19-BD99-F9FB5D1D0B2B}"/>
              </a:ext>
            </a:extLst>
          </p:cNvPr>
          <p:cNvSpPr txBox="1"/>
          <p:nvPr/>
        </p:nvSpPr>
        <p:spPr>
          <a:xfrm>
            <a:off x="915988" y="4539019"/>
            <a:ext cx="3024336"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用户主界面查看动态对话框图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5" name="图片 4">
            <a:extLst>
              <a:ext uri="{FF2B5EF4-FFF2-40B4-BE49-F238E27FC236}">
                <a16:creationId xmlns:a16="http://schemas.microsoft.com/office/drawing/2014/main" id="{1FA9A3C1-B93B-4EAE-B39A-7DDBF739EC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809393"/>
            <a:ext cx="2448273" cy="3523125"/>
          </a:xfrm>
          <a:prstGeom prst="rect">
            <a:avLst/>
          </a:prstGeom>
        </p:spPr>
      </p:pic>
      <p:sp>
        <p:nvSpPr>
          <p:cNvPr id="14" name="文本框 13">
            <a:extLst>
              <a:ext uri="{FF2B5EF4-FFF2-40B4-BE49-F238E27FC236}">
                <a16:creationId xmlns:a16="http://schemas.microsoft.com/office/drawing/2014/main" id="{5534773A-5F07-41EC-9870-F08C3C3E759B}"/>
              </a:ext>
            </a:extLst>
          </p:cNvPr>
          <p:cNvSpPr txBox="1"/>
          <p:nvPr/>
        </p:nvSpPr>
        <p:spPr>
          <a:xfrm>
            <a:off x="5004048" y="4539019"/>
            <a:ext cx="3024336"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管理员钓点管理对话框图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Tree>
    <p:extLst>
      <p:ext uri="{BB962C8B-B14F-4D97-AF65-F5344CB8AC3E}">
        <p14:creationId xmlns:p14="http://schemas.microsoft.com/office/powerpoint/2010/main" val="1596889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9278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用例文档（状态机图）</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7C56BD4F-1A9C-4646-A082-50C782745B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770756"/>
            <a:ext cx="4547178" cy="3888644"/>
          </a:xfrm>
          <a:prstGeom prst="rect">
            <a:avLst/>
          </a:prstGeom>
        </p:spPr>
      </p:pic>
      <p:sp>
        <p:nvSpPr>
          <p:cNvPr id="11" name="文本框 10">
            <a:extLst>
              <a:ext uri="{FF2B5EF4-FFF2-40B4-BE49-F238E27FC236}">
                <a16:creationId xmlns:a16="http://schemas.microsoft.com/office/drawing/2014/main" id="{A5763F7A-1DA1-45A5-9CED-91D8DDBE10E8}"/>
              </a:ext>
            </a:extLst>
          </p:cNvPr>
          <p:cNvSpPr txBox="1"/>
          <p:nvPr/>
        </p:nvSpPr>
        <p:spPr>
          <a:xfrm>
            <a:off x="576107" y="1058788"/>
            <a:ext cx="3024336"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直播页面状态机图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Tree>
    <p:extLst>
      <p:ext uri="{BB962C8B-B14F-4D97-AF65-F5344CB8AC3E}">
        <p14:creationId xmlns:p14="http://schemas.microsoft.com/office/powerpoint/2010/main" val="4033225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用例文档</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873625" y="342486"/>
            <a:ext cx="59644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21.</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是否记录了每个用户的非功能性需求？描述是否正确？</a:t>
            </a:r>
          </a:p>
        </p:txBody>
      </p:sp>
      <p:sp>
        <p:nvSpPr>
          <p:cNvPr id="11" name="Freeform 44">
            <a:extLst>
              <a:ext uri="{FF2B5EF4-FFF2-40B4-BE49-F238E27FC236}">
                <a16:creationId xmlns:a16="http://schemas.microsoft.com/office/drawing/2014/main" id="{F6867738-B1CC-4AFB-B407-720A5E99CEDF}"/>
              </a:ext>
            </a:extLst>
          </p:cNvPr>
          <p:cNvSpPr>
            <a:spLocks noEditPoints="1"/>
          </p:cNvSpPr>
          <p:nvPr/>
        </p:nvSpPr>
        <p:spPr bwMode="auto">
          <a:xfrm>
            <a:off x="698054" y="946182"/>
            <a:ext cx="604520" cy="543560"/>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lstStyle/>
          <a:p>
            <a:pPr>
              <a:defRPr/>
            </a:pPr>
            <a:endParaRPr lang="zh-CN" altLang="en-US">
              <a:latin typeface="黑体" panose="02010609060101010101" charset="-122"/>
              <a:ea typeface="黑体" panose="02010609060101010101" charset="-122"/>
            </a:endParaRPr>
          </a:p>
        </p:txBody>
      </p:sp>
      <p:sp>
        <p:nvSpPr>
          <p:cNvPr id="13" name="文本框 12">
            <a:extLst>
              <a:ext uri="{FF2B5EF4-FFF2-40B4-BE49-F238E27FC236}">
                <a16:creationId xmlns:a16="http://schemas.microsoft.com/office/drawing/2014/main" id="{4CC74963-1592-4725-BB74-22C34AFFA09B}"/>
              </a:ext>
            </a:extLst>
          </p:cNvPr>
          <p:cNvSpPr txBox="1"/>
          <p:nvPr/>
        </p:nvSpPr>
        <p:spPr>
          <a:xfrm>
            <a:off x="1619672" y="914772"/>
            <a:ext cx="2681426" cy="1077218"/>
          </a:xfrm>
          <a:prstGeom prst="rect">
            <a:avLst/>
          </a:prstGeom>
          <a:noFill/>
        </p:spPr>
        <p:txBody>
          <a:bodyPr wrap="square">
            <a:spAutoFit/>
          </a:bodyPr>
          <a:lstStyle/>
          <a:p>
            <a:pPr defTabSz="913130">
              <a:defRPr/>
            </a:pPr>
            <a:r>
              <a:rPr lang="zh-CN" altLang="en-US"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一般安全性需求</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1.</a:t>
            </a:r>
            <a:r>
              <a:rPr lang="zh-CN" altLang="en-US" sz="1600" b="1" dirty="0">
                <a:latin typeface="微软雅黑" panose="020B0503020204020204" pitchFamily="34" charset="-122"/>
                <a:ea typeface="微软雅黑" panose="020B0503020204020204" pitchFamily="34" charset="-122"/>
                <a:cs typeface="黑体" panose="02010609060101010101" charset="-122"/>
              </a:rPr>
              <a:t>用户的密码需要以加密的方式进行传输和存储。</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2.</a:t>
            </a:r>
            <a:r>
              <a:rPr lang="zh-CN" altLang="en-US" sz="1600" b="1" dirty="0">
                <a:latin typeface="微软雅黑" panose="020B0503020204020204" pitchFamily="34" charset="-122"/>
                <a:ea typeface="微软雅黑" panose="020B0503020204020204" pitchFamily="34" charset="-122"/>
                <a:cs typeface="黑体" panose="02010609060101010101" charset="-122"/>
              </a:rPr>
              <a:t>用户实名制</a:t>
            </a:r>
          </a:p>
        </p:txBody>
      </p:sp>
      <p:sp>
        <p:nvSpPr>
          <p:cNvPr id="14" name="Freeform 45">
            <a:extLst>
              <a:ext uri="{FF2B5EF4-FFF2-40B4-BE49-F238E27FC236}">
                <a16:creationId xmlns:a16="http://schemas.microsoft.com/office/drawing/2014/main" id="{155A96A6-1176-4B3A-A53A-4D191DFC7432}"/>
              </a:ext>
            </a:extLst>
          </p:cNvPr>
          <p:cNvSpPr>
            <a:spLocks noEditPoints="1"/>
          </p:cNvSpPr>
          <p:nvPr/>
        </p:nvSpPr>
        <p:spPr bwMode="auto">
          <a:xfrm>
            <a:off x="722318" y="2337584"/>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lstStyle/>
          <a:p>
            <a:pPr>
              <a:defRPr/>
            </a:pPr>
            <a:endParaRPr lang="zh-CN" altLang="en-US">
              <a:latin typeface="黑体" panose="02010609060101010101" charset="-122"/>
              <a:ea typeface="黑体" panose="02010609060101010101" charset="-122"/>
            </a:endParaRPr>
          </a:p>
        </p:txBody>
      </p:sp>
      <p:sp>
        <p:nvSpPr>
          <p:cNvPr id="15" name="文本框 14">
            <a:extLst>
              <a:ext uri="{FF2B5EF4-FFF2-40B4-BE49-F238E27FC236}">
                <a16:creationId xmlns:a16="http://schemas.microsoft.com/office/drawing/2014/main" id="{BE2E3B10-9DF9-4211-B7D0-8E5952AAE8DA}"/>
              </a:ext>
            </a:extLst>
          </p:cNvPr>
          <p:cNvSpPr txBox="1"/>
          <p:nvPr/>
        </p:nvSpPr>
        <p:spPr>
          <a:xfrm>
            <a:off x="1619672" y="2337584"/>
            <a:ext cx="2681426" cy="830997"/>
          </a:xfrm>
          <a:prstGeom prst="rect">
            <a:avLst/>
          </a:prstGeom>
          <a:noFill/>
        </p:spPr>
        <p:txBody>
          <a:bodyPr wrap="square">
            <a:spAutoFit/>
          </a:bodyPr>
          <a:lstStyle/>
          <a:p>
            <a:pPr defTabSz="913130">
              <a:defRPr/>
            </a:pPr>
            <a:r>
              <a:rPr lang="zh-CN" altLang="en-US"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用户界面</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1.</a:t>
            </a:r>
            <a:r>
              <a:rPr lang="zh-CN" altLang="en-US" sz="1600" b="1" dirty="0">
                <a:latin typeface="微软雅黑" panose="020B0503020204020204" pitchFamily="34" charset="-122"/>
                <a:ea typeface="微软雅黑" panose="020B0503020204020204" pitchFamily="34" charset="-122"/>
                <a:cs typeface="黑体" panose="02010609060101010101" charset="-122"/>
              </a:rPr>
              <a:t>界面风格简约，统一</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2.</a:t>
            </a:r>
            <a:r>
              <a:rPr lang="zh-CN" altLang="en-US" sz="1600" b="1" dirty="0">
                <a:latin typeface="微软雅黑" panose="020B0503020204020204" pitchFamily="34" charset="-122"/>
                <a:ea typeface="微软雅黑" panose="020B0503020204020204" pitchFamily="34" charset="-122"/>
                <a:cs typeface="黑体" panose="02010609060101010101" charset="-122"/>
              </a:rPr>
              <a:t>操作简易</a:t>
            </a:r>
          </a:p>
        </p:txBody>
      </p:sp>
      <p:sp>
        <p:nvSpPr>
          <p:cNvPr id="16" name="Freeform 39">
            <a:extLst>
              <a:ext uri="{FF2B5EF4-FFF2-40B4-BE49-F238E27FC236}">
                <a16:creationId xmlns:a16="http://schemas.microsoft.com/office/drawing/2014/main" id="{18DD29B8-5F2B-47A7-958A-DC216F4BC23A}"/>
              </a:ext>
            </a:extLst>
          </p:cNvPr>
          <p:cNvSpPr>
            <a:spLocks noEditPoints="1"/>
          </p:cNvSpPr>
          <p:nvPr/>
        </p:nvSpPr>
        <p:spPr bwMode="auto">
          <a:xfrm>
            <a:off x="728782" y="3577287"/>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lstStyle/>
          <a:p>
            <a:pPr>
              <a:defRPr/>
            </a:pPr>
            <a:endParaRPr lang="zh-CN" altLang="en-US">
              <a:latin typeface="黑体" panose="02010609060101010101" charset="-122"/>
              <a:ea typeface="黑体" panose="02010609060101010101" charset="-122"/>
            </a:endParaRPr>
          </a:p>
        </p:txBody>
      </p:sp>
      <p:sp>
        <p:nvSpPr>
          <p:cNvPr id="17" name="文本框 16">
            <a:extLst>
              <a:ext uri="{FF2B5EF4-FFF2-40B4-BE49-F238E27FC236}">
                <a16:creationId xmlns:a16="http://schemas.microsoft.com/office/drawing/2014/main" id="{2FB304EE-9C61-48B2-9419-5956DDA5D8D3}"/>
              </a:ext>
            </a:extLst>
          </p:cNvPr>
          <p:cNvSpPr txBox="1"/>
          <p:nvPr/>
        </p:nvSpPr>
        <p:spPr>
          <a:xfrm>
            <a:off x="1456919" y="3577287"/>
            <a:ext cx="4923983" cy="1077218"/>
          </a:xfrm>
          <a:prstGeom prst="rect">
            <a:avLst/>
          </a:prstGeom>
          <a:noFill/>
        </p:spPr>
        <p:txBody>
          <a:bodyPr wrap="square">
            <a:spAutoFit/>
          </a:bodyPr>
          <a:lstStyle/>
          <a:p>
            <a:pPr defTabSz="913130">
              <a:defRPr/>
            </a:pPr>
            <a:r>
              <a:rPr lang="zh-CN" altLang="en-US"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运行需求</a:t>
            </a:r>
            <a:endParaRPr lang="en-US" altLang="zh-CN" sz="1600" b="1" dirty="0">
              <a:solidFill>
                <a:srgbClr val="EA5514"/>
              </a:solidFill>
              <a:latin typeface="微软雅黑" panose="020B0503020204020204" pitchFamily="34" charset="-122"/>
              <a:ea typeface="微软雅黑" panose="020B0503020204020204" pitchFamily="34" charset="-122"/>
              <a:cs typeface="黑体" panose="02010609060101010101" charset="-122"/>
            </a:endParaRP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1.</a:t>
            </a:r>
            <a:r>
              <a:rPr lang="zh-CN" altLang="en-US" sz="1600" b="1" dirty="0">
                <a:latin typeface="微软雅黑" panose="020B0503020204020204" pitchFamily="34" charset="-122"/>
                <a:ea typeface="微软雅黑" panose="020B0503020204020204" pitchFamily="34" charset="-122"/>
                <a:cs typeface="黑体" panose="02010609060101010101" charset="-122"/>
              </a:rPr>
              <a:t>部署后平均无故障时间：</a:t>
            </a:r>
            <a:r>
              <a:rPr lang="en-US" altLang="zh-CN" sz="1600" b="1" dirty="0">
                <a:latin typeface="微软雅黑" panose="020B0503020204020204" pitchFamily="34" charset="-122"/>
                <a:ea typeface="微软雅黑" panose="020B0503020204020204" pitchFamily="34" charset="-122"/>
                <a:cs typeface="黑体" panose="02010609060101010101" charset="-122"/>
              </a:rPr>
              <a:t>22</a:t>
            </a:r>
            <a:r>
              <a:rPr lang="zh-CN" altLang="en-US" sz="1600" b="1" dirty="0">
                <a:latin typeface="微软雅黑" panose="020B0503020204020204" pitchFamily="34" charset="-122"/>
                <a:ea typeface="微软雅黑" panose="020B0503020204020204" pitchFamily="34" charset="-122"/>
                <a:cs typeface="黑体" panose="02010609060101010101" charset="-122"/>
              </a:rPr>
              <a:t>小时</a:t>
            </a:r>
            <a:r>
              <a:rPr lang="en-US" altLang="zh-CN" sz="1600" b="1" dirty="0">
                <a:latin typeface="微软雅黑" panose="020B0503020204020204" pitchFamily="34" charset="-122"/>
                <a:ea typeface="微软雅黑" panose="020B0503020204020204" pitchFamily="34" charset="-122"/>
                <a:cs typeface="黑体" panose="02010609060101010101" charset="-122"/>
              </a:rPr>
              <a:t>/</a:t>
            </a:r>
            <a:r>
              <a:rPr lang="zh-CN" altLang="en-US" sz="1600" b="1" dirty="0">
                <a:latin typeface="微软雅黑" panose="020B0503020204020204" pitchFamily="34" charset="-122"/>
                <a:ea typeface="微软雅黑" panose="020B0503020204020204" pitchFamily="34" charset="-122"/>
                <a:cs typeface="黑体" panose="02010609060101010101" charset="-122"/>
              </a:rPr>
              <a:t>天（</a:t>
            </a:r>
            <a:r>
              <a:rPr lang="en-US" altLang="zh-CN" sz="1600" b="1" dirty="0">
                <a:latin typeface="微软雅黑" panose="020B0503020204020204" pitchFamily="34" charset="-122"/>
                <a:ea typeface="微软雅黑" panose="020B0503020204020204" pitchFamily="34" charset="-122"/>
                <a:cs typeface="黑体" panose="02010609060101010101" charset="-122"/>
              </a:rPr>
              <a:t>154</a:t>
            </a:r>
            <a:r>
              <a:rPr lang="zh-CN" altLang="en-US" sz="1600" b="1" dirty="0">
                <a:latin typeface="微软雅黑" panose="020B0503020204020204" pitchFamily="34" charset="-122"/>
                <a:ea typeface="微软雅黑" panose="020B0503020204020204" pitchFamily="34" charset="-122"/>
                <a:cs typeface="黑体" panose="02010609060101010101" charset="-122"/>
              </a:rPr>
              <a:t>小时</a:t>
            </a:r>
            <a:r>
              <a:rPr lang="en-US" altLang="zh-CN" sz="1600" b="1" dirty="0">
                <a:latin typeface="微软雅黑" panose="020B0503020204020204" pitchFamily="34" charset="-122"/>
                <a:ea typeface="微软雅黑" panose="020B0503020204020204" pitchFamily="34" charset="-122"/>
                <a:cs typeface="黑体" panose="02010609060101010101" charset="-122"/>
              </a:rPr>
              <a:t>/</a:t>
            </a:r>
            <a:r>
              <a:rPr lang="zh-CN" altLang="en-US" sz="1600" b="1" dirty="0">
                <a:latin typeface="微软雅黑" panose="020B0503020204020204" pitchFamily="34" charset="-122"/>
                <a:ea typeface="微软雅黑" panose="020B0503020204020204" pitchFamily="34" charset="-122"/>
                <a:cs typeface="黑体" panose="02010609060101010101" charset="-122"/>
              </a:rPr>
              <a:t>周）</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2.</a:t>
            </a:r>
            <a:r>
              <a:rPr lang="zh-CN" altLang="en-US" sz="1600" b="1" dirty="0">
                <a:latin typeface="微软雅黑" panose="020B0503020204020204" pitchFamily="34" charset="-122"/>
                <a:ea typeface="微软雅黑" panose="020B0503020204020204" pitchFamily="34" charset="-122"/>
                <a:cs typeface="黑体" panose="02010609060101010101" charset="-122"/>
              </a:rPr>
              <a:t>部署后平均故障修复时间：</a:t>
            </a:r>
            <a:r>
              <a:rPr lang="en-US" altLang="zh-CN" sz="1600" b="1" dirty="0">
                <a:latin typeface="微软雅黑" panose="020B0503020204020204" pitchFamily="34" charset="-122"/>
                <a:ea typeface="微软雅黑" panose="020B0503020204020204" pitchFamily="34" charset="-122"/>
                <a:cs typeface="黑体" panose="02010609060101010101" charset="-122"/>
              </a:rPr>
              <a:t>2</a:t>
            </a:r>
            <a:r>
              <a:rPr lang="zh-CN" altLang="en-US" sz="1600" b="1" dirty="0">
                <a:latin typeface="微软雅黑" panose="020B0503020204020204" pitchFamily="34" charset="-122"/>
                <a:ea typeface="微软雅黑" panose="020B0503020204020204" pitchFamily="34" charset="-122"/>
                <a:cs typeface="黑体" panose="02010609060101010101" charset="-122"/>
              </a:rPr>
              <a:t>小时</a:t>
            </a:r>
            <a:r>
              <a:rPr lang="en-US" altLang="zh-CN" sz="1600" b="1" dirty="0">
                <a:latin typeface="微软雅黑" panose="020B0503020204020204" pitchFamily="34" charset="-122"/>
                <a:ea typeface="微软雅黑" panose="020B0503020204020204" pitchFamily="34" charset="-122"/>
                <a:cs typeface="黑体" panose="02010609060101010101" charset="-122"/>
              </a:rPr>
              <a:t>/</a:t>
            </a:r>
            <a:r>
              <a:rPr lang="zh-CN" altLang="en-US" sz="1600" b="1" dirty="0">
                <a:latin typeface="微软雅黑" panose="020B0503020204020204" pitchFamily="34" charset="-122"/>
                <a:ea typeface="微软雅黑" panose="020B0503020204020204" pitchFamily="34" charset="-122"/>
                <a:cs typeface="黑体" panose="02010609060101010101" charset="-122"/>
              </a:rPr>
              <a:t>天（</a:t>
            </a:r>
            <a:r>
              <a:rPr lang="en-US" altLang="zh-CN" sz="1600" b="1" dirty="0">
                <a:latin typeface="微软雅黑" panose="020B0503020204020204" pitchFamily="34" charset="-122"/>
                <a:ea typeface="微软雅黑" panose="020B0503020204020204" pitchFamily="34" charset="-122"/>
                <a:cs typeface="黑体" panose="02010609060101010101" charset="-122"/>
              </a:rPr>
              <a:t>14</a:t>
            </a:r>
            <a:r>
              <a:rPr lang="zh-CN" altLang="en-US" sz="1600" b="1" dirty="0">
                <a:latin typeface="微软雅黑" panose="020B0503020204020204" pitchFamily="34" charset="-122"/>
                <a:ea typeface="微软雅黑" panose="020B0503020204020204" pitchFamily="34" charset="-122"/>
                <a:cs typeface="黑体" panose="02010609060101010101" charset="-122"/>
              </a:rPr>
              <a:t>小时</a:t>
            </a:r>
            <a:r>
              <a:rPr lang="en-US" altLang="zh-CN" sz="1600" b="1" dirty="0">
                <a:latin typeface="微软雅黑" panose="020B0503020204020204" pitchFamily="34" charset="-122"/>
                <a:ea typeface="微软雅黑" panose="020B0503020204020204" pitchFamily="34" charset="-122"/>
                <a:cs typeface="黑体" panose="02010609060101010101" charset="-122"/>
              </a:rPr>
              <a:t>/</a:t>
            </a:r>
            <a:r>
              <a:rPr lang="zh-CN" altLang="en-US" sz="1600" b="1" dirty="0">
                <a:latin typeface="微软雅黑" panose="020B0503020204020204" pitchFamily="34" charset="-122"/>
                <a:ea typeface="微软雅黑" panose="020B0503020204020204" pitchFamily="34" charset="-122"/>
                <a:cs typeface="黑体" panose="02010609060101010101" charset="-122"/>
              </a:rPr>
              <a:t>周）</a:t>
            </a:r>
          </a:p>
          <a:p>
            <a:pPr defTabSz="913130">
              <a:defRPr/>
            </a:pPr>
            <a:r>
              <a:rPr lang="en-US" altLang="zh-CN" sz="1600" b="1" dirty="0">
                <a:latin typeface="微软雅黑" panose="020B0503020204020204" pitchFamily="34" charset="-122"/>
                <a:ea typeface="微软雅黑" panose="020B0503020204020204" pitchFamily="34" charset="-122"/>
                <a:cs typeface="黑体" panose="02010609060101010101" charset="-122"/>
              </a:rPr>
              <a:t>3.</a:t>
            </a:r>
            <a:r>
              <a:rPr lang="zh-CN" altLang="en-US" sz="1600" b="1" dirty="0">
                <a:latin typeface="微软雅黑" panose="020B0503020204020204" pitchFamily="34" charset="-122"/>
                <a:ea typeface="微软雅黑" panose="020B0503020204020204" pitchFamily="34" charset="-122"/>
                <a:cs typeface="黑体" panose="02010609060101010101" charset="-122"/>
              </a:rPr>
              <a:t>维护时间为：凌晨</a:t>
            </a:r>
            <a:r>
              <a:rPr lang="en-US" altLang="zh-CN" sz="1600" b="1" dirty="0">
                <a:latin typeface="微软雅黑" panose="020B0503020204020204" pitchFamily="34" charset="-122"/>
                <a:ea typeface="微软雅黑" panose="020B0503020204020204" pitchFamily="34" charset="-122"/>
                <a:cs typeface="黑体" panose="02010609060101010101" charset="-122"/>
              </a:rPr>
              <a:t>3:00-5:00</a:t>
            </a:r>
          </a:p>
        </p:txBody>
      </p:sp>
      <p:pic>
        <p:nvPicPr>
          <p:cNvPr id="2" name="图片 1">
            <a:extLst>
              <a:ext uri="{FF2B5EF4-FFF2-40B4-BE49-F238E27FC236}">
                <a16:creationId xmlns:a16="http://schemas.microsoft.com/office/drawing/2014/main" id="{331E6860-7413-4280-A138-947E825E3F8F}"/>
              </a:ext>
            </a:extLst>
          </p:cNvPr>
          <p:cNvPicPr>
            <a:picLocks noChangeAspect="1"/>
          </p:cNvPicPr>
          <p:nvPr/>
        </p:nvPicPr>
        <p:blipFill>
          <a:blip r:embed="rId2"/>
          <a:stretch>
            <a:fillRect/>
          </a:stretch>
        </p:blipFill>
        <p:spPr>
          <a:xfrm>
            <a:off x="4618196" y="954562"/>
            <a:ext cx="4156411" cy="2600173"/>
          </a:xfrm>
          <a:prstGeom prst="rect">
            <a:avLst/>
          </a:prstGeom>
        </p:spPr>
      </p:pic>
    </p:spTree>
    <p:extLst>
      <p:ext uri="{BB962C8B-B14F-4D97-AF65-F5344CB8AC3E}">
        <p14:creationId xmlns:p14="http://schemas.microsoft.com/office/powerpoint/2010/main" val="23909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A84A1DD-3BF8-4A89-92AE-F9D209B9C4E5}"/>
              </a:ext>
            </a:extLst>
          </p:cNvPr>
          <p:cNvGrpSpPr/>
          <p:nvPr/>
        </p:nvGrpSpPr>
        <p:grpSpPr>
          <a:xfrm>
            <a:off x="-2892" y="2202483"/>
            <a:ext cx="9144000" cy="1053474"/>
            <a:chOff x="-4282523" y="2186464"/>
            <a:chExt cx="9144000" cy="2729894"/>
          </a:xfrm>
        </p:grpSpPr>
        <p:sp>
          <p:nvSpPr>
            <p:cNvPr id="23" name="Rectangle 2" descr="psb">
              <a:extLst>
                <a:ext uri="{FF2B5EF4-FFF2-40B4-BE49-F238E27FC236}">
                  <a16:creationId xmlns:a16="http://schemas.microsoft.com/office/drawing/2014/main" id="{6EFF7C8C-A48C-40EB-A54D-651C0D9C0F91}"/>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3">
              <a:extLst>
                <a:ext uri="{FF2B5EF4-FFF2-40B4-BE49-F238E27FC236}">
                  <a16:creationId xmlns:a16="http://schemas.microsoft.com/office/drawing/2014/main" id="{7E14C528-C992-41C3-AF6E-4F0CBA6E79A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1438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需求优先级打分</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057905" y="286584"/>
            <a:ext cx="6716701"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rPr>
              <a:t>22.</a:t>
            </a:r>
            <a:r>
              <a:rPr lang="zh-CN" altLang="zh-CN" sz="1200" b="1" dirty="0">
                <a:latin typeface="微软雅黑" panose="020B0503020204020204" pitchFamily="34" charset="-122"/>
                <a:ea typeface="微软雅黑" panose="020B0503020204020204" pitchFamily="34" charset="-122"/>
              </a:rPr>
              <a:t>是否对每个用户的需求进行了优先级打分和排序？具体的量化方法是什么？合适、有效吗？</a:t>
            </a:r>
            <a:endParaRPr lang="zh-CN" altLang="en-US" sz="1000" b="1" dirty="0">
              <a:latin typeface="微软雅黑" panose="020B0503020204020204" pitchFamily="34" charset="-122"/>
              <a:ea typeface="微软雅黑" panose="020B0503020204020204" pitchFamily="34" charset="-122"/>
              <a:cs typeface="华文楷体" panose="02010600040101010101" charset="-122"/>
            </a:endParaRPr>
          </a:p>
        </p:txBody>
      </p:sp>
      <p:pic>
        <p:nvPicPr>
          <p:cNvPr id="18" name="图片 17">
            <a:extLst>
              <a:ext uri="{FF2B5EF4-FFF2-40B4-BE49-F238E27FC236}">
                <a16:creationId xmlns:a16="http://schemas.microsoft.com/office/drawing/2014/main" id="{6978FFD2-1195-41E5-BA8C-4B3E7EE59FFA}"/>
              </a:ext>
            </a:extLst>
          </p:cNvPr>
          <p:cNvPicPr>
            <a:picLocks noChangeAspect="1"/>
          </p:cNvPicPr>
          <p:nvPr/>
        </p:nvPicPr>
        <p:blipFill rotWithShape="1">
          <a:blip r:embed="rId3"/>
          <a:srcRect r="2334" b="22240"/>
          <a:stretch/>
        </p:blipFill>
        <p:spPr>
          <a:xfrm>
            <a:off x="2700020" y="893869"/>
            <a:ext cx="3378715" cy="639936"/>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464BB161-4FFD-4A3B-B69D-D7617B8CAD1C}"/>
              </a:ext>
            </a:extLst>
          </p:cNvPr>
          <p:cNvPicPr>
            <a:picLocks noChangeAspect="1"/>
          </p:cNvPicPr>
          <p:nvPr/>
        </p:nvPicPr>
        <p:blipFill>
          <a:blip r:embed="rId4"/>
          <a:stretch>
            <a:fillRect/>
          </a:stretch>
        </p:blipFill>
        <p:spPr>
          <a:xfrm>
            <a:off x="157480" y="1706880"/>
            <a:ext cx="3150870" cy="315912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B673C65D-7C5C-4712-A63C-220C24C49122}"/>
              </a:ext>
            </a:extLst>
          </p:cNvPr>
          <p:cNvPicPr>
            <a:picLocks noChangeAspect="1"/>
          </p:cNvPicPr>
          <p:nvPr/>
        </p:nvPicPr>
        <p:blipFill>
          <a:blip r:embed="rId5"/>
          <a:stretch>
            <a:fillRect/>
          </a:stretch>
        </p:blipFill>
        <p:spPr>
          <a:xfrm>
            <a:off x="4860032" y="1818639"/>
            <a:ext cx="3378715" cy="2952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3711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9AE4AB7-C207-4292-9C46-6747A064236E}"/>
              </a:ext>
            </a:extLst>
          </p:cNvPr>
          <p:cNvGrpSpPr/>
          <p:nvPr/>
        </p:nvGrpSpPr>
        <p:grpSpPr>
          <a:xfrm>
            <a:off x="-2892" y="2202483"/>
            <a:ext cx="9144000" cy="1053474"/>
            <a:chOff x="-4282523" y="2186464"/>
            <a:chExt cx="9144000" cy="2729894"/>
          </a:xfrm>
        </p:grpSpPr>
        <p:sp>
          <p:nvSpPr>
            <p:cNvPr id="11" name="Rectangle 2" descr="psb">
              <a:extLst>
                <a:ext uri="{FF2B5EF4-FFF2-40B4-BE49-F238E27FC236}">
                  <a16:creationId xmlns:a16="http://schemas.microsoft.com/office/drawing/2014/main" id="{6DA6C0E5-A572-43DE-9119-58B9DDCC6C0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271E6783-E214-4070-8AA6-CFB4DD41CEC7}"/>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JAD</a:t>
            </a:r>
            <a:r>
              <a:rPr lang="zh-CN" altLang="en-US" sz="1600" b="1" dirty="0">
                <a:solidFill>
                  <a:srgbClr val="EA5514"/>
                </a:solidFill>
                <a:latin typeface="微软雅黑" pitchFamily="34" charset="-122"/>
                <a:ea typeface="微软雅黑" pitchFamily="34" charset="-122"/>
                <a:cs typeface="宋体" pitchFamily="2" charset="-122"/>
              </a:rPr>
              <a:t>会议</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195736" y="398062"/>
            <a:ext cx="633670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24.</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是否召开了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JAD</a:t>
            </a:r>
            <a:r>
              <a:rPr lang="zh-CN" altLang="en-US" sz="1200" b="1" dirty="0">
                <a:latin typeface="微软雅黑" panose="020B0503020204020204" pitchFamily="34" charset="-122"/>
                <a:ea typeface="微软雅黑" panose="020B0503020204020204" pitchFamily="34" charset="-122"/>
                <a:cs typeface="华文楷体" panose="02010600040101010101" charset="-122"/>
              </a:rPr>
              <a:t>会议？有没有会议记录？内容是否完整、有效？</a:t>
            </a:r>
          </a:p>
        </p:txBody>
      </p:sp>
      <p:pic>
        <p:nvPicPr>
          <p:cNvPr id="9" name="图片 8">
            <a:extLst>
              <a:ext uri="{FF2B5EF4-FFF2-40B4-BE49-F238E27FC236}">
                <a16:creationId xmlns:a16="http://schemas.microsoft.com/office/drawing/2014/main" id="{7122B476-39FF-462C-A6FC-CFE63055D4B3}"/>
              </a:ext>
            </a:extLst>
          </p:cNvPr>
          <p:cNvPicPr>
            <a:picLocks noChangeAspect="1"/>
          </p:cNvPicPr>
          <p:nvPr/>
        </p:nvPicPr>
        <p:blipFill>
          <a:blip r:embed="rId3"/>
          <a:stretch>
            <a:fillRect/>
          </a:stretch>
        </p:blipFill>
        <p:spPr>
          <a:xfrm>
            <a:off x="915989" y="1500287"/>
            <a:ext cx="4536504" cy="3511340"/>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75110F63-4B00-4D61-9A92-DB90E31D8E5F}"/>
              </a:ext>
            </a:extLst>
          </p:cNvPr>
          <p:cNvSpPr txBox="1"/>
          <p:nvPr/>
        </p:nvSpPr>
        <p:spPr>
          <a:xfrm>
            <a:off x="2195736" y="675061"/>
            <a:ext cx="633670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25.</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是否清晰地定义了需求，可以移交给另一小组设计、实现而依然理解正确？</a:t>
            </a:r>
          </a:p>
        </p:txBody>
      </p:sp>
      <p:pic>
        <p:nvPicPr>
          <p:cNvPr id="4" name="图片 3">
            <a:extLst>
              <a:ext uri="{FF2B5EF4-FFF2-40B4-BE49-F238E27FC236}">
                <a16:creationId xmlns:a16="http://schemas.microsoft.com/office/drawing/2014/main" id="{9BE11F23-CD42-4C5B-A32A-5D778E292957}"/>
              </a:ext>
            </a:extLst>
          </p:cNvPr>
          <p:cNvPicPr>
            <a:picLocks noChangeAspect="1"/>
          </p:cNvPicPr>
          <p:nvPr/>
        </p:nvPicPr>
        <p:blipFill>
          <a:blip r:embed="rId4"/>
          <a:stretch>
            <a:fillRect/>
          </a:stretch>
        </p:blipFill>
        <p:spPr>
          <a:xfrm>
            <a:off x="6119265" y="2341859"/>
            <a:ext cx="2075044" cy="1459372"/>
          </a:xfrm>
          <a:prstGeom prst="rect">
            <a:avLst/>
          </a:prstGeom>
        </p:spPr>
      </p:pic>
      <p:sp>
        <p:nvSpPr>
          <p:cNvPr id="20" name="文本框 19">
            <a:extLst>
              <a:ext uri="{FF2B5EF4-FFF2-40B4-BE49-F238E27FC236}">
                <a16:creationId xmlns:a16="http://schemas.microsoft.com/office/drawing/2014/main" id="{85C634AE-E256-4C7C-9C48-1E9E9C64E61D}"/>
              </a:ext>
            </a:extLst>
          </p:cNvPr>
          <p:cNvSpPr txBox="1"/>
          <p:nvPr/>
        </p:nvSpPr>
        <p:spPr>
          <a:xfrm>
            <a:off x="6679672" y="3993609"/>
            <a:ext cx="954229"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华文楷体" panose="02010600040101010101" charset="-122"/>
              </a:rPr>
              <a:t>产出物</a:t>
            </a:r>
            <a:endParaRPr lang="zh-CN" altLang="en-US" dirty="0">
              <a:solidFill>
                <a:srgbClr val="EA5514"/>
              </a:solidFill>
            </a:endParaRPr>
          </a:p>
        </p:txBody>
      </p:sp>
      <p:sp>
        <p:nvSpPr>
          <p:cNvPr id="16" name="文本框 15">
            <a:extLst>
              <a:ext uri="{FF2B5EF4-FFF2-40B4-BE49-F238E27FC236}">
                <a16:creationId xmlns:a16="http://schemas.microsoft.com/office/drawing/2014/main" id="{EB4F5725-961A-4FA7-A38D-D596BFBE7862}"/>
              </a:ext>
            </a:extLst>
          </p:cNvPr>
          <p:cNvSpPr txBox="1"/>
          <p:nvPr/>
        </p:nvSpPr>
        <p:spPr>
          <a:xfrm>
            <a:off x="2195736" y="156578"/>
            <a:ext cx="6716701"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rPr>
              <a:t>23.</a:t>
            </a:r>
            <a:r>
              <a:rPr lang="zh-CN" altLang="zh-CN" sz="1200" b="1" dirty="0">
                <a:latin typeface="微软雅黑" panose="020B0503020204020204" pitchFamily="34" charset="-122"/>
                <a:ea typeface="微软雅黑" panose="020B0503020204020204" pitchFamily="34" charset="-122"/>
              </a:rPr>
              <a:t>是否讨论、分析、论证了每个需求的可行性？是否存在不可行的需求？有记录吗？</a:t>
            </a:r>
            <a:endParaRPr lang="zh-CN" altLang="en-US" sz="1200" b="1" dirty="0">
              <a:latin typeface="微软雅黑" panose="020B0503020204020204" pitchFamily="34" charset="-122"/>
              <a:ea typeface="微软雅黑" panose="020B0503020204020204" pitchFamily="34" charset="-122"/>
              <a:cs typeface="华文楷体" panose="02010600040101010101" charset="-122"/>
            </a:endParaRPr>
          </a:p>
        </p:txBody>
      </p:sp>
      <p:sp>
        <p:nvSpPr>
          <p:cNvPr id="17" name="文本框 16">
            <a:extLst>
              <a:ext uri="{FF2B5EF4-FFF2-40B4-BE49-F238E27FC236}">
                <a16:creationId xmlns:a16="http://schemas.microsoft.com/office/drawing/2014/main" id="{65D60FCD-5FBB-42E1-8EF6-D4CE4C2A0296}"/>
              </a:ext>
            </a:extLst>
          </p:cNvPr>
          <p:cNvSpPr txBox="1"/>
          <p:nvPr/>
        </p:nvSpPr>
        <p:spPr>
          <a:xfrm>
            <a:off x="858344" y="939333"/>
            <a:ext cx="7128792" cy="523220"/>
          </a:xfrm>
          <a:prstGeom prst="rect">
            <a:avLst/>
          </a:prstGeom>
          <a:noFill/>
        </p:spPr>
        <p:txBody>
          <a:bodyPr wrap="square" rtlCol="0">
            <a:spAutoFit/>
          </a:bodyPr>
          <a:lstStyle/>
          <a:p>
            <a:r>
              <a:rPr lang="zh-CN" altLang="en-US" sz="1400" b="1" dirty="0">
                <a:solidFill>
                  <a:srgbClr val="EA5514"/>
                </a:solidFill>
                <a:latin typeface="微软雅黑" panose="020B0503020204020204" pitchFamily="34" charset="-122"/>
                <a:ea typeface="微软雅黑" panose="020B0503020204020204" pitchFamily="34" charset="-122"/>
              </a:rPr>
              <a:t>对于每位用户提出的需求，我们举行了</a:t>
            </a:r>
            <a:r>
              <a:rPr lang="en-US" altLang="zh-CN" sz="1400" b="1" dirty="0">
                <a:solidFill>
                  <a:srgbClr val="EA5514"/>
                </a:solidFill>
                <a:latin typeface="微软雅黑" panose="020B0503020204020204" pitchFamily="34" charset="-122"/>
                <a:ea typeface="微软雅黑" panose="020B0503020204020204" pitchFamily="34" charset="-122"/>
              </a:rPr>
              <a:t>JAD</a:t>
            </a:r>
            <a:r>
              <a:rPr lang="zh-CN" altLang="en-US" sz="1400" b="1" dirty="0">
                <a:solidFill>
                  <a:srgbClr val="EA5514"/>
                </a:solidFill>
                <a:latin typeface="微软雅黑" panose="020B0503020204020204" pitchFamily="34" charset="-122"/>
                <a:ea typeface="微软雅黑" panose="020B0503020204020204" pitchFamily="34" charset="-122"/>
              </a:rPr>
              <a:t>会议，解决相关冲突，并与相关技术人员进行讨论需求的可行性，不存在不可行的需求</a:t>
            </a:r>
          </a:p>
        </p:txBody>
      </p:sp>
    </p:spTree>
    <p:extLst>
      <p:ext uri="{BB962C8B-B14F-4D97-AF65-F5344CB8AC3E}">
        <p14:creationId xmlns:p14="http://schemas.microsoft.com/office/powerpoint/2010/main" val="3700799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E18C859-8A3F-4FA9-9CC8-D2B124001B25}"/>
              </a:ext>
            </a:extLst>
          </p:cNvPr>
          <p:cNvGrpSpPr/>
          <p:nvPr/>
        </p:nvGrpSpPr>
        <p:grpSpPr>
          <a:xfrm>
            <a:off x="-2892" y="2202483"/>
            <a:ext cx="9144000" cy="1053474"/>
            <a:chOff x="-4282523" y="2186464"/>
            <a:chExt cx="9144000" cy="2729894"/>
          </a:xfrm>
        </p:grpSpPr>
        <p:sp>
          <p:nvSpPr>
            <p:cNvPr id="25" name="Rectangle 2" descr="psb">
              <a:extLst>
                <a:ext uri="{FF2B5EF4-FFF2-40B4-BE49-F238E27FC236}">
                  <a16:creationId xmlns:a16="http://schemas.microsoft.com/office/drawing/2014/main" id="{BF1CC0D5-427B-4CBB-B0AF-CE80110C331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3">
              <a:extLst>
                <a:ext uri="{FF2B5EF4-FFF2-40B4-BE49-F238E27FC236}">
                  <a16:creationId xmlns:a16="http://schemas.microsoft.com/office/drawing/2014/main" id="{79BA40E8-A3F9-4D06-8477-D9215F12FC1B}"/>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1763688" y="331608"/>
            <a:ext cx="6540496"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26.</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提交的</a:t>
            </a:r>
            <a:r>
              <a:rPr lang="en-US" altLang="zh-CN" sz="1200" b="1" dirty="0">
                <a:latin typeface="微软雅黑" panose="020B0503020204020204" pitchFamily="34" charset="-122"/>
                <a:ea typeface="微软雅黑" panose="020B0503020204020204" pitchFamily="34" charset="-122"/>
                <a:cs typeface="华文楷体" panose="02010600040101010101" charset="-122"/>
              </a:rPr>
              <a:t>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在内容上是否完整？是否考虑了功能和非功能的需求？是否达到要求的下限？</a:t>
            </a:r>
          </a:p>
        </p:txBody>
      </p:sp>
      <p:grpSp>
        <p:nvGrpSpPr>
          <p:cNvPr id="2" name="组合 1">
            <a:extLst>
              <a:ext uri="{FF2B5EF4-FFF2-40B4-BE49-F238E27FC236}">
                <a16:creationId xmlns:a16="http://schemas.microsoft.com/office/drawing/2014/main" id="{F8ECABF2-A56D-4CBE-9A7F-84D394BF1D6A}"/>
              </a:ext>
            </a:extLst>
          </p:cNvPr>
          <p:cNvGrpSpPr/>
          <p:nvPr/>
        </p:nvGrpSpPr>
        <p:grpSpPr>
          <a:xfrm>
            <a:off x="732812" y="986606"/>
            <a:ext cx="7914554" cy="4011117"/>
            <a:chOff x="732812" y="986606"/>
            <a:chExt cx="7914554" cy="4011117"/>
          </a:xfrm>
        </p:grpSpPr>
        <p:pic>
          <p:nvPicPr>
            <p:cNvPr id="5" name="图片 4">
              <a:extLst>
                <a:ext uri="{FF2B5EF4-FFF2-40B4-BE49-F238E27FC236}">
                  <a16:creationId xmlns:a16="http://schemas.microsoft.com/office/drawing/2014/main" id="{C367A4E8-691B-4AED-A3BD-84C8FC206C6A}"/>
                </a:ext>
              </a:extLst>
            </p:cNvPr>
            <p:cNvPicPr>
              <a:picLocks noChangeAspect="1"/>
            </p:cNvPicPr>
            <p:nvPr/>
          </p:nvPicPr>
          <p:blipFill>
            <a:blip r:embed="rId3"/>
            <a:stretch>
              <a:fillRect/>
            </a:stretch>
          </p:blipFill>
          <p:spPr>
            <a:xfrm>
              <a:off x="732812" y="988082"/>
              <a:ext cx="1729440" cy="367652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8677E3E2-28BE-450D-A02F-CD9514809ACC}"/>
                </a:ext>
              </a:extLst>
            </p:cNvPr>
            <p:cNvPicPr>
              <a:picLocks noChangeAspect="1"/>
            </p:cNvPicPr>
            <p:nvPr/>
          </p:nvPicPr>
          <p:blipFill>
            <a:blip r:embed="rId4"/>
            <a:stretch>
              <a:fillRect/>
            </a:stretch>
          </p:blipFill>
          <p:spPr>
            <a:xfrm>
              <a:off x="2738033" y="986606"/>
              <a:ext cx="1589841" cy="4011117"/>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A605AEA4-7D16-4EB9-896A-6AF7D8FE8194}"/>
                </a:ext>
              </a:extLst>
            </p:cNvPr>
            <p:cNvPicPr>
              <a:picLocks noChangeAspect="1"/>
            </p:cNvPicPr>
            <p:nvPr/>
          </p:nvPicPr>
          <p:blipFill>
            <a:blip r:embed="rId5"/>
            <a:stretch>
              <a:fillRect/>
            </a:stretch>
          </p:blipFill>
          <p:spPr>
            <a:xfrm>
              <a:off x="4569108" y="986780"/>
              <a:ext cx="1660084" cy="3830092"/>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AF071884-9F85-4305-A9E7-77805DF365D0}"/>
                </a:ext>
              </a:extLst>
            </p:cNvPr>
            <p:cNvPicPr>
              <a:picLocks noChangeAspect="1"/>
            </p:cNvPicPr>
            <p:nvPr/>
          </p:nvPicPr>
          <p:blipFill>
            <a:blip r:embed="rId6"/>
            <a:stretch>
              <a:fillRect/>
            </a:stretch>
          </p:blipFill>
          <p:spPr>
            <a:xfrm>
              <a:off x="6637596" y="986780"/>
              <a:ext cx="2009770" cy="1822524"/>
            </a:xfrm>
            <a:prstGeom prst="rect">
              <a:avLst/>
            </a:prstGeom>
            <a:ln>
              <a:noFill/>
            </a:ln>
            <a:effectLst>
              <a:outerShdw blurRad="292100" dist="139700" dir="2700000" algn="tl" rotWithShape="0">
                <a:srgbClr val="333333">
                  <a:alpha val="65000"/>
                </a:srgbClr>
              </a:outerShdw>
            </a:effectLst>
          </p:spPr>
        </p:pic>
      </p:grpSp>
      <p:grpSp>
        <p:nvGrpSpPr>
          <p:cNvPr id="3" name="组合 2">
            <a:extLst>
              <a:ext uri="{FF2B5EF4-FFF2-40B4-BE49-F238E27FC236}">
                <a16:creationId xmlns:a16="http://schemas.microsoft.com/office/drawing/2014/main" id="{A3682D89-27F1-42AA-B0D2-D9BEFEC0877A}"/>
              </a:ext>
            </a:extLst>
          </p:cNvPr>
          <p:cNvGrpSpPr/>
          <p:nvPr/>
        </p:nvGrpSpPr>
        <p:grpSpPr>
          <a:xfrm>
            <a:off x="6605049" y="3549050"/>
            <a:ext cx="2160201" cy="949309"/>
            <a:chOff x="6604877" y="3593959"/>
            <a:chExt cx="2160201" cy="949309"/>
          </a:xfrm>
        </p:grpSpPr>
        <p:sp>
          <p:nvSpPr>
            <p:cNvPr id="20" name="圆角矩形 21">
              <a:extLst>
                <a:ext uri="{FF2B5EF4-FFF2-40B4-BE49-F238E27FC236}">
                  <a16:creationId xmlns:a16="http://schemas.microsoft.com/office/drawing/2014/main" id="{F3017F0C-807B-425B-BD60-DD6D50358BA2}"/>
                </a:ext>
              </a:extLst>
            </p:cNvPr>
            <p:cNvSpPr>
              <a:spLocks noChangeAspect="1" noChangeArrowheads="1"/>
            </p:cNvSpPr>
            <p:nvPr/>
          </p:nvSpPr>
          <p:spPr bwMode="auto">
            <a:xfrm>
              <a:off x="6604877" y="3646348"/>
              <a:ext cx="2160201" cy="8969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21" name="任意多边形 22">
              <a:extLst>
                <a:ext uri="{FF2B5EF4-FFF2-40B4-BE49-F238E27FC236}">
                  <a16:creationId xmlns:a16="http://schemas.microsoft.com/office/drawing/2014/main" id="{A8796F83-157B-4B1E-983A-AC131AAFFAE7}"/>
                </a:ext>
              </a:extLst>
            </p:cNvPr>
            <p:cNvSpPr>
              <a:spLocks noChangeArrowheads="1"/>
            </p:cNvSpPr>
            <p:nvPr/>
          </p:nvSpPr>
          <p:spPr bwMode="auto">
            <a:xfrm>
              <a:off x="6869196" y="3593959"/>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solidFill>
              <a:srgbClr val="EA5514"/>
            </a:solidFill>
            <a:ln>
              <a:noFill/>
            </a:ln>
          </p:spPr>
          <p:txBody>
            <a:bodyPr lIns="0" tIns="0" rIns="0" bIns="0" anchor="ctr"/>
            <a:lstStyle/>
            <a:p>
              <a:endParaRPr lang="zh-CN" altLang="en-US" sz="1350"/>
            </a:p>
          </p:txBody>
        </p:sp>
        <p:sp>
          <p:nvSpPr>
            <p:cNvPr id="22" name="任意多边形 23">
              <a:extLst>
                <a:ext uri="{FF2B5EF4-FFF2-40B4-BE49-F238E27FC236}">
                  <a16:creationId xmlns:a16="http://schemas.microsoft.com/office/drawing/2014/main" id="{30969687-E479-46E4-8C11-7FF019EC200C}"/>
                </a:ext>
              </a:extLst>
            </p:cNvPr>
            <p:cNvSpPr>
              <a:spLocks noChangeArrowheads="1"/>
            </p:cNvSpPr>
            <p:nvPr/>
          </p:nvSpPr>
          <p:spPr bwMode="auto">
            <a:xfrm>
              <a:off x="7906231" y="3593959"/>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solidFill>
              <a:srgbClr val="EA5514"/>
            </a:solidFill>
            <a:ln>
              <a:noFill/>
            </a:ln>
          </p:spPr>
          <p:txBody>
            <a:bodyPr lIns="0" tIns="0" rIns="0" bIns="0" anchor="ctr"/>
            <a:lstStyle/>
            <a:p>
              <a:endParaRPr lang="zh-CN" altLang="en-US" sz="1350"/>
            </a:p>
          </p:txBody>
        </p:sp>
        <p:sp>
          <p:nvSpPr>
            <p:cNvPr id="23" name="任意多边形 24">
              <a:extLst>
                <a:ext uri="{FF2B5EF4-FFF2-40B4-BE49-F238E27FC236}">
                  <a16:creationId xmlns:a16="http://schemas.microsoft.com/office/drawing/2014/main" id="{2E1A56FB-D07C-4FC1-A988-5BC3C522B985}"/>
                </a:ext>
              </a:extLst>
            </p:cNvPr>
            <p:cNvSpPr>
              <a:spLocks noChangeArrowheads="1"/>
            </p:cNvSpPr>
            <p:nvPr/>
          </p:nvSpPr>
          <p:spPr bwMode="auto">
            <a:xfrm>
              <a:off x="6961841" y="3634707"/>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rgbClr val="EA5514"/>
            </a:solidFill>
            <a:ln w="3175">
              <a:noFill/>
              <a:bevel/>
            </a:ln>
          </p:spPr>
          <p:txBody>
            <a:bodyPr lIns="66345" tIns="33172" rIns="66345" bIns="33172" anchor="ctr"/>
            <a:lstStyle/>
            <a:p>
              <a:pPr algn="ctr">
                <a:defRPr/>
              </a:pPr>
              <a:endParaRPr lang="zh-CN" altLang="en-US" sz="1200">
                <a:solidFill>
                  <a:srgbClr val="EA551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6">
              <a:extLst>
                <a:ext uri="{FF2B5EF4-FFF2-40B4-BE49-F238E27FC236}">
                  <a16:creationId xmlns:a16="http://schemas.microsoft.com/office/drawing/2014/main" id="{3F4F3483-EB18-4AF0-9701-C0425D899EA4}"/>
                </a:ext>
              </a:extLst>
            </p:cNvPr>
            <p:cNvSpPr>
              <a:spLocks noChangeArrowheads="1"/>
            </p:cNvSpPr>
            <p:nvPr/>
          </p:nvSpPr>
          <p:spPr bwMode="auto">
            <a:xfrm>
              <a:off x="6733464" y="3934478"/>
              <a:ext cx="1887597" cy="5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latin typeface="微软雅黑" panose="020B0503020204020204" pitchFamily="34" charset="-122"/>
                  <a:ea typeface="微软雅黑" panose="020B0503020204020204" pitchFamily="34" charset="-122"/>
                </a:rPr>
                <a:t>SRS</a:t>
              </a:r>
              <a:r>
                <a:rPr lang="zh-CN" altLang="en-US" sz="1400" b="1" dirty="0">
                  <a:latin typeface="微软雅黑" panose="020B0503020204020204" pitchFamily="34" charset="-122"/>
                  <a:ea typeface="微软雅黑" panose="020B0503020204020204" pitchFamily="34" charset="-122"/>
                </a:rPr>
                <a:t>文档页数：</a:t>
              </a:r>
              <a:r>
                <a:rPr lang="en-US" altLang="zh-CN" sz="1400" b="1" dirty="0">
                  <a:latin typeface="微软雅黑" panose="020B0503020204020204" pitchFamily="34" charset="-122"/>
                  <a:ea typeface="微软雅黑" panose="020B0503020204020204" pitchFamily="34" charset="-122"/>
                </a:rPr>
                <a:t>451</a:t>
              </a:r>
              <a:r>
                <a:rPr lang="zh-CN" altLang="en-US" sz="1400" b="1" dirty="0">
                  <a:latin typeface="微软雅黑" panose="020B0503020204020204" pitchFamily="34" charset="-122"/>
                  <a:ea typeface="微软雅黑" panose="020B0503020204020204" pitchFamily="34" charset="-122"/>
                </a:rPr>
                <a:t>页</a:t>
              </a:r>
              <a:endParaRPr lang="en-US" altLang="zh-CN" sz="1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27240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2A6F858-9232-4D36-BF6D-8FF24B905F03}"/>
              </a:ext>
            </a:extLst>
          </p:cNvPr>
          <p:cNvGrpSpPr/>
          <p:nvPr/>
        </p:nvGrpSpPr>
        <p:grpSpPr>
          <a:xfrm>
            <a:off x="-2892" y="2202483"/>
            <a:ext cx="9144000" cy="1053474"/>
            <a:chOff x="-4282523" y="2186464"/>
            <a:chExt cx="9144000" cy="2729894"/>
          </a:xfrm>
        </p:grpSpPr>
        <p:sp>
          <p:nvSpPr>
            <p:cNvPr id="11" name="Rectangle 2" descr="psb">
              <a:extLst>
                <a:ext uri="{FF2B5EF4-FFF2-40B4-BE49-F238E27FC236}">
                  <a16:creationId xmlns:a16="http://schemas.microsoft.com/office/drawing/2014/main" id="{CC7244FB-FCDC-4664-8D0C-AA650805E0D6}"/>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B148FFBC-BD15-46DB-A071-B8F46DF98D8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1944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优先级排序</a:t>
            </a:r>
          </a:p>
          <a:p>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483768" y="398062"/>
            <a:ext cx="4320480"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27.SRS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中是否对全部用户的需求进行了优先级排序？</a:t>
            </a:r>
          </a:p>
        </p:txBody>
      </p:sp>
      <p:pic>
        <p:nvPicPr>
          <p:cNvPr id="3" name="图片 2">
            <a:extLst>
              <a:ext uri="{FF2B5EF4-FFF2-40B4-BE49-F238E27FC236}">
                <a16:creationId xmlns:a16="http://schemas.microsoft.com/office/drawing/2014/main" id="{63678A16-7AD9-4B90-B7E2-74BBAA92657F}"/>
              </a:ext>
            </a:extLst>
          </p:cNvPr>
          <p:cNvPicPr>
            <a:picLocks noChangeAspect="1"/>
          </p:cNvPicPr>
          <p:nvPr/>
        </p:nvPicPr>
        <p:blipFill>
          <a:blip r:embed="rId3"/>
          <a:stretch>
            <a:fillRect/>
          </a:stretch>
        </p:blipFill>
        <p:spPr>
          <a:xfrm>
            <a:off x="1175177" y="1649100"/>
            <a:ext cx="6787862" cy="2160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1286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279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优先级排序</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2083648" y="352743"/>
            <a:ext cx="6646685"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28.</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需求优先级排序是否考虑了用户群的分类？是否存在需求冲突？怎样解决可能的需求冲突？</a:t>
            </a:r>
          </a:p>
        </p:txBody>
      </p:sp>
      <p:sp>
        <p:nvSpPr>
          <p:cNvPr id="17" name="文本框 16">
            <a:extLst>
              <a:ext uri="{FF2B5EF4-FFF2-40B4-BE49-F238E27FC236}">
                <a16:creationId xmlns:a16="http://schemas.microsoft.com/office/drawing/2014/main" id="{79DF0CD8-00DD-448E-B431-ECDD6143ABDA}"/>
              </a:ext>
            </a:extLst>
          </p:cNvPr>
          <p:cNvSpPr txBox="1"/>
          <p:nvPr/>
        </p:nvSpPr>
        <p:spPr>
          <a:xfrm>
            <a:off x="1331640" y="1274812"/>
            <a:ext cx="6974976" cy="52322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cs typeface="华文楷体" panose="02010600040101010101" charset="-122"/>
              </a:rPr>
              <a:t>1、参与优先级打分的用户代表有：受有待的用户代表（</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杨枨老师</a:t>
            </a:r>
            <a:r>
              <a:rPr lang="zh-CN" altLang="en-US" sz="1400" b="1" dirty="0">
                <a:latin typeface="微软雅黑" panose="020B0503020204020204" pitchFamily="34" charset="-122"/>
                <a:ea typeface="微软雅黑" panose="020B0503020204020204" pitchFamily="34" charset="-122"/>
                <a:cs typeface="华文楷体" panose="02010600040101010101" charset="-122"/>
              </a:rPr>
              <a:t>）、钓友用户代表（</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卢世逸、王天宇</a:t>
            </a:r>
            <a:r>
              <a:rPr lang="zh-CN" altLang="en-US" sz="1400" b="1" dirty="0">
                <a:latin typeface="微软雅黑" panose="020B0503020204020204" pitchFamily="34" charset="-122"/>
                <a:ea typeface="微软雅黑" panose="020B0503020204020204" pitchFamily="34" charset="-122"/>
                <a:cs typeface="华文楷体" panose="02010600040101010101" charset="-122"/>
              </a:rPr>
              <a:t>）、游客代表（</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周鑫杰</a:t>
            </a:r>
            <a:r>
              <a:rPr lang="zh-CN" altLang="en-US" sz="1400" b="1" dirty="0">
                <a:latin typeface="微软雅黑" panose="020B0503020204020204" pitchFamily="34" charset="-122"/>
                <a:ea typeface="微软雅黑" panose="020B0503020204020204" pitchFamily="34" charset="-122"/>
                <a:cs typeface="华文楷体" panose="02010600040101010101" charset="-122"/>
              </a:rPr>
              <a:t>）、管理员代表（</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皮浩尘</a:t>
            </a:r>
            <a:r>
              <a:rPr lang="zh-CN" altLang="en-US" sz="1400" b="1" dirty="0">
                <a:latin typeface="微软雅黑" panose="020B0503020204020204" pitchFamily="34" charset="-122"/>
                <a:ea typeface="微软雅黑" panose="020B0503020204020204" pitchFamily="34" charset="-122"/>
                <a:cs typeface="华文楷体" panose="02010600040101010101" charset="-122"/>
              </a:rPr>
              <a:t>）。</a:t>
            </a:r>
          </a:p>
        </p:txBody>
      </p:sp>
      <p:sp>
        <p:nvSpPr>
          <p:cNvPr id="20" name="文本框 19">
            <a:extLst>
              <a:ext uri="{FF2B5EF4-FFF2-40B4-BE49-F238E27FC236}">
                <a16:creationId xmlns:a16="http://schemas.microsoft.com/office/drawing/2014/main" id="{7212F869-625A-4B84-BEB8-6651FBA848DB}"/>
              </a:ext>
            </a:extLst>
          </p:cNvPr>
          <p:cNvSpPr txBox="1"/>
          <p:nvPr/>
        </p:nvSpPr>
        <p:spPr>
          <a:xfrm>
            <a:off x="1331640" y="2090914"/>
            <a:ext cx="6912768" cy="52322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cs typeface="华文楷体" panose="02010600040101010101" charset="-122"/>
              </a:rPr>
              <a:t>2、</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用户代表</a:t>
            </a:r>
            <a:r>
              <a:rPr lang="zh-CN" altLang="en-US" sz="1400" b="1" dirty="0">
                <a:latin typeface="微软雅黑" panose="020B0503020204020204" pitchFamily="34" charset="-122"/>
                <a:ea typeface="微软雅黑" panose="020B0503020204020204" pitchFamily="34" charset="-122"/>
                <a:cs typeface="华文楷体" panose="02010600040101010101" charset="-122"/>
              </a:rPr>
              <a:t>负责为用例的</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相对收益、相对损失</a:t>
            </a:r>
            <a:r>
              <a:rPr lang="zh-CN" altLang="en-US" sz="1400" b="1" dirty="0">
                <a:latin typeface="微软雅黑" panose="020B0503020204020204" pitchFamily="34" charset="-122"/>
                <a:ea typeface="微软雅黑" panose="020B0503020204020204" pitchFamily="34" charset="-122"/>
                <a:cs typeface="华文楷体" panose="02010600040101010101" charset="-122"/>
              </a:rPr>
              <a:t>部分打分，</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开发小组</a:t>
            </a:r>
            <a:r>
              <a:rPr lang="zh-CN" altLang="en-US" sz="1400" b="1" dirty="0">
                <a:latin typeface="微软雅黑" panose="020B0503020204020204" pitchFamily="34" charset="-122"/>
                <a:ea typeface="微软雅黑" panose="020B0503020204020204" pitchFamily="34" charset="-122"/>
                <a:cs typeface="华文楷体" panose="02010600040101010101" charset="-122"/>
              </a:rPr>
              <a:t>负责为用例的</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相对风险、相对成本</a:t>
            </a:r>
            <a:r>
              <a:rPr lang="zh-CN" altLang="en-US" sz="1400" b="1" dirty="0">
                <a:latin typeface="微软雅黑" panose="020B0503020204020204" pitchFamily="34" charset="-122"/>
                <a:ea typeface="微软雅黑" panose="020B0503020204020204" pitchFamily="34" charset="-122"/>
                <a:cs typeface="华文楷体" panose="02010600040101010101" charset="-122"/>
              </a:rPr>
              <a:t>打分，权重比例由客户代表（</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杨枨老师</a:t>
            </a:r>
            <a:r>
              <a:rPr lang="zh-CN" altLang="en-US" sz="1400" b="1" dirty="0">
                <a:latin typeface="微软雅黑" panose="020B0503020204020204" pitchFamily="34" charset="-122"/>
                <a:ea typeface="微软雅黑" panose="020B0503020204020204" pitchFamily="34" charset="-122"/>
                <a:cs typeface="华文楷体" panose="02010600040101010101" charset="-122"/>
              </a:rPr>
              <a:t>）提出。</a:t>
            </a:r>
          </a:p>
        </p:txBody>
      </p:sp>
      <p:sp>
        <p:nvSpPr>
          <p:cNvPr id="21" name="文本框 20">
            <a:extLst>
              <a:ext uri="{FF2B5EF4-FFF2-40B4-BE49-F238E27FC236}">
                <a16:creationId xmlns:a16="http://schemas.microsoft.com/office/drawing/2014/main" id="{D7340B46-385A-4367-A0EC-6A27DEF7449F}"/>
              </a:ext>
            </a:extLst>
          </p:cNvPr>
          <p:cNvSpPr txBox="1"/>
          <p:nvPr/>
        </p:nvSpPr>
        <p:spPr>
          <a:xfrm>
            <a:off x="1331640" y="2902154"/>
            <a:ext cx="6974976" cy="738664"/>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cs typeface="华文楷体" panose="02010600040101010101" charset="-122"/>
              </a:rPr>
              <a:t>3、利益表示“如果实现，给用户带来的利益”；损失表示“如果不实现，给用户带来的损失”；风险表示“如果实现，存在的技术风险”；费用表示“如果实现，需要产生的费用”；权重比例是各个用户分类在最后评分时的加权值。</a:t>
            </a:r>
          </a:p>
        </p:txBody>
      </p:sp>
    </p:spTree>
    <p:extLst>
      <p:ext uri="{BB962C8B-B14F-4D97-AF65-F5344CB8AC3E}">
        <p14:creationId xmlns:p14="http://schemas.microsoft.com/office/powerpoint/2010/main" val="1785470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6">
            <a:extLst>
              <a:ext uri="{FF2B5EF4-FFF2-40B4-BE49-F238E27FC236}">
                <a16:creationId xmlns:a16="http://schemas.microsoft.com/office/drawing/2014/main" id="{E8372EC4-3457-4059-8D28-98373C3ACFCD}"/>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8" name="Oval 3">
            <a:extLst>
              <a:ext uri="{FF2B5EF4-FFF2-40B4-BE49-F238E27FC236}">
                <a16:creationId xmlns:a16="http://schemas.microsoft.com/office/drawing/2014/main" id="{EEB49654-63B4-462C-924D-FA63A1B4C31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9" name="Oval 4">
            <a:extLst>
              <a:ext uri="{FF2B5EF4-FFF2-40B4-BE49-F238E27FC236}">
                <a16:creationId xmlns:a16="http://schemas.microsoft.com/office/drawing/2014/main" id="{7AD24996-F573-4BDA-8EC3-2B5034CD155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0" name="Oval 5">
            <a:extLst>
              <a:ext uri="{FF2B5EF4-FFF2-40B4-BE49-F238E27FC236}">
                <a16:creationId xmlns:a16="http://schemas.microsoft.com/office/drawing/2014/main" id="{54672D90-FC89-41E2-8231-5AE1B9FEDBD1}"/>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1" name="Rectangle 39">
            <a:extLst>
              <a:ext uri="{FF2B5EF4-FFF2-40B4-BE49-F238E27FC236}">
                <a16:creationId xmlns:a16="http://schemas.microsoft.com/office/drawing/2014/main" id="{F07E4C18-4BBB-4C48-BC8E-CB08C733643B}"/>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2" name="Rectangle 39">
            <a:extLst>
              <a:ext uri="{FF2B5EF4-FFF2-40B4-BE49-F238E27FC236}">
                <a16:creationId xmlns:a16="http://schemas.microsoft.com/office/drawing/2014/main" id="{16C30EC6-1487-46C7-9DAD-E7A80449D949}"/>
              </a:ext>
            </a:extLst>
          </p:cNvPr>
          <p:cNvSpPr>
            <a:spLocks noChangeArrowheads="1"/>
          </p:cNvSpPr>
          <p:nvPr/>
        </p:nvSpPr>
        <p:spPr bwMode="auto">
          <a:xfrm>
            <a:off x="915987" y="338497"/>
            <a:ext cx="112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里程碑提交</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21" name="文本框 20">
            <a:extLst>
              <a:ext uri="{FF2B5EF4-FFF2-40B4-BE49-F238E27FC236}">
                <a16:creationId xmlns:a16="http://schemas.microsoft.com/office/drawing/2014/main" id="{DA14C106-507F-4716-B17A-2F816D7EDC85}"/>
              </a:ext>
            </a:extLst>
          </p:cNvPr>
          <p:cNvSpPr txBox="1"/>
          <p:nvPr/>
        </p:nvSpPr>
        <p:spPr>
          <a:xfrm>
            <a:off x="2123728" y="327869"/>
            <a:ext cx="5976664"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总体上，是否完成了大作业要求的全部的里程碑任务？是否按时提交</a:t>
            </a:r>
            <a:r>
              <a:rPr lang="zh-CN" altLang="en-US" sz="12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04B785F-36C8-4D4A-89EF-12C4DC2E2C3E}"/>
              </a:ext>
            </a:extLst>
          </p:cNvPr>
          <p:cNvPicPr>
            <a:picLocks noChangeAspect="1"/>
          </p:cNvPicPr>
          <p:nvPr/>
        </p:nvPicPr>
        <p:blipFill>
          <a:blip r:embed="rId2"/>
          <a:stretch>
            <a:fillRect/>
          </a:stretch>
        </p:blipFill>
        <p:spPr>
          <a:xfrm>
            <a:off x="-3025" y="1249128"/>
            <a:ext cx="9144000" cy="673845"/>
          </a:xfrm>
          <a:prstGeom prst="rect">
            <a:avLst/>
          </a:prstGeom>
        </p:spPr>
      </p:pic>
      <p:pic>
        <p:nvPicPr>
          <p:cNvPr id="10" name="图片 9">
            <a:extLst>
              <a:ext uri="{FF2B5EF4-FFF2-40B4-BE49-F238E27FC236}">
                <a16:creationId xmlns:a16="http://schemas.microsoft.com/office/drawing/2014/main" id="{F22C1704-8718-43F1-9EDF-178851D48A2C}"/>
              </a:ext>
            </a:extLst>
          </p:cNvPr>
          <p:cNvPicPr>
            <a:picLocks noChangeAspect="1"/>
          </p:cNvPicPr>
          <p:nvPr/>
        </p:nvPicPr>
        <p:blipFill>
          <a:blip r:embed="rId3"/>
          <a:stretch>
            <a:fillRect/>
          </a:stretch>
        </p:blipFill>
        <p:spPr>
          <a:xfrm>
            <a:off x="0" y="2371359"/>
            <a:ext cx="9144000" cy="1999797"/>
          </a:xfrm>
          <a:prstGeom prst="rect">
            <a:avLst/>
          </a:prstGeom>
        </p:spPr>
      </p:pic>
      <p:sp>
        <p:nvSpPr>
          <p:cNvPr id="24" name="矩形 23">
            <a:extLst>
              <a:ext uri="{FF2B5EF4-FFF2-40B4-BE49-F238E27FC236}">
                <a16:creationId xmlns:a16="http://schemas.microsoft.com/office/drawing/2014/main" id="{8AFD74F8-73C9-427B-A870-03FA28C2F08A}"/>
              </a:ext>
            </a:extLst>
          </p:cNvPr>
          <p:cNvSpPr/>
          <p:nvPr/>
        </p:nvSpPr>
        <p:spPr>
          <a:xfrm>
            <a:off x="3671900" y="901838"/>
            <a:ext cx="1800200"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en-US" dirty="0">
              <a:solidFill>
                <a:srgbClr val="EA5514"/>
              </a:solidFill>
            </a:endParaRPr>
          </a:p>
        </p:txBody>
      </p:sp>
      <p:sp>
        <p:nvSpPr>
          <p:cNvPr id="25" name="矩形 24">
            <a:extLst>
              <a:ext uri="{FF2B5EF4-FFF2-40B4-BE49-F238E27FC236}">
                <a16:creationId xmlns:a16="http://schemas.microsoft.com/office/drawing/2014/main" id="{E4A516A7-5D03-4DF4-AEE3-521F5CF20AB0}"/>
              </a:ext>
            </a:extLst>
          </p:cNvPr>
          <p:cNvSpPr/>
          <p:nvPr/>
        </p:nvSpPr>
        <p:spPr>
          <a:xfrm>
            <a:off x="3887924" y="1956406"/>
            <a:ext cx="1368152" cy="369332"/>
          </a:xfrm>
          <a:prstGeom prst="rect">
            <a:avLst/>
          </a:prstGeom>
        </p:spPr>
        <p:txBody>
          <a:bodyPr wrap="square">
            <a:spAutoFit/>
          </a:bodyPr>
          <a:lstStyle/>
          <a:p>
            <a:pPr algn="dist"/>
            <a:r>
              <a:rPr lang="en-US" altLang="zh-CN"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UML</a:t>
            </a:r>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作业</a:t>
            </a:r>
            <a:endParaRPr lang="zh-CN" altLang="en-US" dirty="0">
              <a:solidFill>
                <a:srgbClr val="EA5514"/>
              </a:solidFill>
            </a:endParaRPr>
          </a:p>
        </p:txBody>
      </p:sp>
    </p:spTree>
    <p:extLst>
      <p:ext uri="{BB962C8B-B14F-4D97-AF65-F5344CB8AC3E}">
        <p14:creationId xmlns:p14="http://schemas.microsoft.com/office/powerpoint/2010/main" val="2010296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grpId="1"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animEffect transition="in" filter="fade">
                                      <p:cBhvr>
                                        <p:cTn id="16" dur="300"/>
                                        <p:tgtEl>
                                          <p:spTgt spid="49"/>
                                        </p:tgtEl>
                                      </p:cBhvr>
                                    </p:animEffect>
                                  </p:childTnLst>
                                </p:cTn>
                              </p:par>
                              <p:par>
                                <p:cTn id="17" presetID="6" presetClass="emph" presetSubtype="0" autoRev="1" fill="hold" grpId="1" nodeType="withEffect">
                                  <p:stCondLst>
                                    <p:cond delay="600"/>
                                  </p:stCondLst>
                                  <p:childTnLst>
                                    <p:animScale>
                                      <p:cBhvr>
                                        <p:cTn id="18" dur="150" fill="hold"/>
                                        <p:tgtEl>
                                          <p:spTgt spid="4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900"/>
                                  </p:stCondLst>
                                  <p:childTnLst>
                                    <p:animScale>
                                      <p:cBhvr>
                                        <p:cTn id="25" dur="150" fill="hold"/>
                                        <p:tgtEl>
                                          <p:spTgt spid="4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transition="in" filter="fade">
                                      <p:cBhvr>
                                        <p:cTn id="30" dur="300"/>
                                        <p:tgtEl>
                                          <p:spTgt spid="47"/>
                                        </p:tgtEl>
                                      </p:cBhvr>
                                    </p:animEffect>
                                  </p:childTnLst>
                                </p:cTn>
                              </p:par>
                              <p:par>
                                <p:cTn id="31" presetID="6" presetClass="emph" presetSubtype="0" autoRev="1" fill="hold" grpId="1" nodeType="withEffect">
                                  <p:stCondLst>
                                    <p:cond delay="1200"/>
                                  </p:stCondLst>
                                  <p:childTnLst>
                                    <p:animScale>
                                      <p:cBhvr>
                                        <p:cTn id="32" dur="150" fill="hold"/>
                                        <p:tgtEl>
                                          <p:spTgt spid="4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300" fill="hold"/>
                                        <p:tgtEl>
                                          <p:spTgt spid="51"/>
                                        </p:tgtEl>
                                        <p:attrNameLst>
                                          <p:attrName>ppt_w</p:attrName>
                                        </p:attrNameLst>
                                      </p:cBhvr>
                                      <p:tavLst>
                                        <p:tav tm="0">
                                          <p:val>
                                            <p:fltVal val="0"/>
                                          </p:val>
                                        </p:tav>
                                        <p:tav tm="100000">
                                          <p:val>
                                            <p:strVal val="#ppt_w"/>
                                          </p:val>
                                        </p:tav>
                                      </p:tavLst>
                                    </p:anim>
                                    <p:anim calcmode="lin" valueType="num">
                                      <p:cBhvr>
                                        <p:cTn id="36" dur="300" fill="hold"/>
                                        <p:tgtEl>
                                          <p:spTgt spid="51"/>
                                        </p:tgtEl>
                                        <p:attrNameLst>
                                          <p:attrName>ppt_h</p:attrName>
                                        </p:attrNameLst>
                                      </p:cBhvr>
                                      <p:tavLst>
                                        <p:tav tm="0">
                                          <p:val>
                                            <p:fltVal val="0"/>
                                          </p:val>
                                        </p:tav>
                                        <p:tav tm="100000">
                                          <p:val>
                                            <p:strVal val="#ppt_h"/>
                                          </p:val>
                                        </p:tav>
                                      </p:tavLst>
                                    </p:anim>
                                    <p:animEffect transition="in" filter="fade">
                                      <p:cBhvr>
                                        <p:cTn id="37" dur="300"/>
                                        <p:tgtEl>
                                          <p:spTgt spid="5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6" presetClass="emph" presetSubtype="0" autoRev="1" fill="hold" grpId="1" nodeType="withEffect">
                                  <p:stCondLst>
                                    <p:cond delay="800"/>
                                  </p:stCondLst>
                                  <p:childTnLst>
                                    <p:animScale>
                                      <p:cBhvr>
                                        <p:cTn id="42" dur="1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279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优先级排序</a:t>
            </a:r>
          </a:p>
        </p:txBody>
      </p:sp>
      <p:pic>
        <p:nvPicPr>
          <p:cNvPr id="2050" name="图片 1">
            <a:extLst>
              <a:ext uri="{FF2B5EF4-FFF2-40B4-BE49-F238E27FC236}">
                <a16:creationId xmlns:a16="http://schemas.microsoft.com/office/drawing/2014/main" id="{D8D366B6-C714-451D-9E03-C28EDEF53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20" y="1192182"/>
            <a:ext cx="3527425" cy="2268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表格 11">
            <a:extLst>
              <a:ext uri="{FF2B5EF4-FFF2-40B4-BE49-F238E27FC236}">
                <a16:creationId xmlns:a16="http://schemas.microsoft.com/office/drawing/2014/main" id="{EE6620F2-1127-400F-AEF0-18E7CC5A43DD}"/>
              </a:ext>
            </a:extLst>
          </p:cNvPr>
          <p:cNvGraphicFramePr/>
          <p:nvPr>
            <p:custDataLst>
              <p:tags r:id="rId1"/>
            </p:custDataLst>
          </p:nvPr>
        </p:nvGraphicFramePr>
        <p:xfrm>
          <a:off x="4246155" y="1735296"/>
          <a:ext cx="4646325" cy="454602"/>
        </p:xfrm>
        <a:graphic>
          <a:graphicData uri="http://schemas.openxmlformats.org/drawingml/2006/table">
            <a:tbl>
              <a:tblPr firstRow="1" bandRow="1">
                <a:tableStyleId>{D7AC3CCA-C797-4891-BE02-D94E43425B78}</a:tableStyleId>
              </a:tblPr>
              <a:tblGrid>
                <a:gridCol w="929265">
                  <a:extLst>
                    <a:ext uri="{9D8B030D-6E8A-4147-A177-3AD203B41FA5}">
                      <a16:colId xmlns:a16="http://schemas.microsoft.com/office/drawing/2014/main" val="20000"/>
                    </a:ext>
                  </a:extLst>
                </a:gridCol>
                <a:gridCol w="929265">
                  <a:extLst>
                    <a:ext uri="{9D8B030D-6E8A-4147-A177-3AD203B41FA5}">
                      <a16:colId xmlns:a16="http://schemas.microsoft.com/office/drawing/2014/main" val="20001"/>
                    </a:ext>
                  </a:extLst>
                </a:gridCol>
                <a:gridCol w="929265">
                  <a:extLst>
                    <a:ext uri="{9D8B030D-6E8A-4147-A177-3AD203B41FA5}">
                      <a16:colId xmlns:a16="http://schemas.microsoft.com/office/drawing/2014/main" val="20002"/>
                    </a:ext>
                  </a:extLst>
                </a:gridCol>
                <a:gridCol w="929265">
                  <a:extLst>
                    <a:ext uri="{9D8B030D-6E8A-4147-A177-3AD203B41FA5}">
                      <a16:colId xmlns:a16="http://schemas.microsoft.com/office/drawing/2014/main" val="20003"/>
                    </a:ext>
                  </a:extLst>
                </a:gridCol>
                <a:gridCol w="929265">
                  <a:extLst>
                    <a:ext uri="{9D8B030D-6E8A-4147-A177-3AD203B41FA5}">
                      <a16:colId xmlns:a16="http://schemas.microsoft.com/office/drawing/2014/main" val="20004"/>
                    </a:ext>
                  </a:extLst>
                </a:gridCol>
              </a:tblGrid>
              <a:tr h="227301">
                <a:tc>
                  <a:txBody>
                    <a:bodyPr/>
                    <a:lstStyle/>
                    <a:p>
                      <a:pPr indent="0" algn="ctr">
                        <a:buNone/>
                      </a:pPr>
                      <a:endParaRPr lang="en-US" altLang="en-US" sz="1100"/>
                    </a:p>
                  </a:txBody>
                  <a:tcPr marL="9893" marR="9893" marT="9893" marB="35616" anchor="ctr"/>
                </a:tc>
                <a:tc>
                  <a:txBody>
                    <a:bodyPr/>
                    <a:lstStyle/>
                    <a:p>
                      <a:pPr indent="0" algn="ctr">
                        <a:buNone/>
                      </a:pPr>
                      <a:r>
                        <a:rPr lang="zh-CN" sz="1100"/>
                        <a:t>相对收益</a:t>
                      </a:r>
                      <a:endParaRPr lang="zh-CN" altLang="en-US" sz="1100"/>
                    </a:p>
                  </a:txBody>
                  <a:tcPr marL="9893" marR="9893" marT="9893" marB="35616" anchor="ctr"/>
                </a:tc>
                <a:tc>
                  <a:txBody>
                    <a:bodyPr/>
                    <a:lstStyle/>
                    <a:p>
                      <a:pPr indent="0" algn="ctr">
                        <a:buNone/>
                      </a:pPr>
                      <a:r>
                        <a:rPr lang="zh-CN" sz="1100" dirty="0"/>
                        <a:t>相对损失</a:t>
                      </a:r>
                      <a:endParaRPr lang="zh-CN" altLang="en-US" sz="1100" dirty="0"/>
                    </a:p>
                  </a:txBody>
                  <a:tcPr marL="9893" marR="9893" marT="9893" marB="35616" anchor="ctr"/>
                </a:tc>
                <a:tc>
                  <a:txBody>
                    <a:bodyPr/>
                    <a:lstStyle/>
                    <a:p>
                      <a:pPr indent="0" algn="ctr">
                        <a:buNone/>
                      </a:pPr>
                      <a:r>
                        <a:rPr lang="zh-CN" sz="1100" dirty="0"/>
                        <a:t>相对成本</a:t>
                      </a:r>
                      <a:endParaRPr lang="zh-CN" altLang="en-US" sz="1100" dirty="0"/>
                    </a:p>
                  </a:txBody>
                  <a:tcPr marL="9893" marR="9893" marT="9893" marB="35616" anchor="ctr"/>
                </a:tc>
                <a:tc>
                  <a:txBody>
                    <a:bodyPr/>
                    <a:lstStyle/>
                    <a:p>
                      <a:pPr indent="0" algn="ctr">
                        <a:buNone/>
                      </a:pPr>
                      <a:r>
                        <a:rPr lang="zh-CN" sz="1100"/>
                        <a:t>相对风险</a:t>
                      </a:r>
                      <a:endParaRPr lang="zh-CN" altLang="en-US" sz="1100"/>
                    </a:p>
                  </a:txBody>
                  <a:tcPr marL="9893" marR="9893" marT="9893" marB="35616" anchor="ctr"/>
                </a:tc>
                <a:extLst>
                  <a:ext uri="{0D108BD9-81ED-4DB2-BD59-A6C34878D82A}">
                    <a16:rowId xmlns:a16="http://schemas.microsoft.com/office/drawing/2014/main" val="10000"/>
                  </a:ext>
                </a:extLst>
              </a:tr>
              <a:tr h="227301">
                <a:tc>
                  <a:txBody>
                    <a:bodyPr/>
                    <a:lstStyle/>
                    <a:p>
                      <a:pPr indent="0" algn="ctr">
                        <a:buNone/>
                      </a:pPr>
                      <a:r>
                        <a:rPr lang="zh-CN" sz="1100"/>
                        <a:t>相对权重</a:t>
                      </a:r>
                      <a:endParaRPr lang="zh-CN" altLang="en-US" sz="1100"/>
                    </a:p>
                  </a:txBody>
                  <a:tcPr marL="9893" marR="9893" marT="9893" marB="35616" anchor="ctr"/>
                </a:tc>
                <a:tc>
                  <a:txBody>
                    <a:bodyPr/>
                    <a:lstStyle/>
                    <a:p>
                      <a:pPr indent="0" algn="ctr">
                        <a:buNone/>
                      </a:pPr>
                      <a:r>
                        <a:rPr lang="en-US" sz="1100" dirty="0"/>
                        <a:t>1</a:t>
                      </a:r>
                      <a:endParaRPr lang="en-US" altLang="en-US" sz="1100" dirty="0"/>
                    </a:p>
                  </a:txBody>
                  <a:tcPr marL="9893" marR="9893" marT="9893" marB="35616" anchor="ctr"/>
                </a:tc>
                <a:tc>
                  <a:txBody>
                    <a:bodyPr/>
                    <a:lstStyle/>
                    <a:p>
                      <a:pPr indent="0" algn="ctr">
                        <a:buNone/>
                      </a:pPr>
                      <a:r>
                        <a:rPr lang="en-US" sz="1100"/>
                        <a:t>1</a:t>
                      </a:r>
                      <a:endParaRPr lang="en-US" altLang="en-US" sz="1100"/>
                    </a:p>
                  </a:txBody>
                  <a:tcPr marL="9893" marR="9893" marT="9893" marB="35616" anchor="ctr"/>
                </a:tc>
                <a:tc>
                  <a:txBody>
                    <a:bodyPr/>
                    <a:lstStyle/>
                    <a:p>
                      <a:pPr indent="0" algn="ctr">
                        <a:buNone/>
                      </a:pPr>
                      <a:r>
                        <a:rPr lang="en-US" sz="1100" dirty="0"/>
                        <a:t>1</a:t>
                      </a:r>
                      <a:endParaRPr lang="en-US" altLang="en-US" sz="1100" dirty="0"/>
                    </a:p>
                  </a:txBody>
                  <a:tcPr marL="9893" marR="9893" marT="9893" marB="35616" anchor="ctr"/>
                </a:tc>
                <a:tc>
                  <a:txBody>
                    <a:bodyPr/>
                    <a:lstStyle/>
                    <a:p>
                      <a:pPr indent="0" algn="ctr">
                        <a:buNone/>
                      </a:pPr>
                      <a:r>
                        <a:rPr lang="en-US" sz="1100" dirty="0"/>
                        <a:t>1</a:t>
                      </a:r>
                      <a:endParaRPr lang="en-US" altLang="en-US" sz="1100" dirty="0"/>
                    </a:p>
                  </a:txBody>
                  <a:tcPr marL="9893" marR="9893" marT="9893" marB="35616" anchor="ctr"/>
                </a:tc>
                <a:extLst>
                  <a:ext uri="{0D108BD9-81ED-4DB2-BD59-A6C34878D82A}">
                    <a16:rowId xmlns:a16="http://schemas.microsoft.com/office/drawing/2014/main" val="10001"/>
                  </a:ext>
                </a:extLst>
              </a:tr>
            </a:tbl>
          </a:graphicData>
        </a:graphic>
      </p:graphicFrame>
      <p:graphicFrame>
        <p:nvGraphicFramePr>
          <p:cNvPr id="13" name="表格 12">
            <a:extLst>
              <a:ext uri="{FF2B5EF4-FFF2-40B4-BE49-F238E27FC236}">
                <a16:creationId xmlns:a16="http://schemas.microsoft.com/office/drawing/2014/main" id="{1F8DBBED-62C1-4966-82AC-3FC6DDA05C5D}"/>
              </a:ext>
            </a:extLst>
          </p:cNvPr>
          <p:cNvGraphicFramePr/>
          <p:nvPr>
            <p:custDataLst>
              <p:tags r:id="rId2"/>
            </p:custDataLst>
          </p:nvPr>
        </p:nvGraphicFramePr>
        <p:xfrm>
          <a:off x="4224196" y="2525287"/>
          <a:ext cx="4668284" cy="426728"/>
        </p:xfrm>
        <a:graphic>
          <a:graphicData uri="http://schemas.openxmlformats.org/drawingml/2006/table">
            <a:tbl>
              <a:tblPr firstRow="1" bandRow="1">
                <a:tableStyleId>{D7AC3CCA-C797-4891-BE02-D94E43425B78}</a:tableStyleId>
              </a:tblPr>
              <a:tblGrid>
                <a:gridCol w="898974">
                  <a:extLst>
                    <a:ext uri="{9D8B030D-6E8A-4147-A177-3AD203B41FA5}">
                      <a16:colId xmlns:a16="http://schemas.microsoft.com/office/drawing/2014/main" val="20000"/>
                    </a:ext>
                  </a:extLst>
                </a:gridCol>
                <a:gridCol w="955068">
                  <a:extLst>
                    <a:ext uri="{9D8B030D-6E8A-4147-A177-3AD203B41FA5}">
                      <a16:colId xmlns:a16="http://schemas.microsoft.com/office/drawing/2014/main" val="20001"/>
                    </a:ext>
                  </a:extLst>
                </a:gridCol>
                <a:gridCol w="945169">
                  <a:extLst>
                    <a:ext uri="{9D8B030D-6E8A-4147-A177-3AD203B41FA5}">
                      <a16:colId xmlns:a16="http://schemas.microsoft.com/office/drawing/2014/main" val="20002"/>
                    </a:ext>
                  </a:extLst>
                </a:gridCol>
                <a:gridCol w="914005">
                  <a:extLst>
                    <a:ext uri="{9D8B030D-6E8A-4147-A177-3AD203B41FA5}">
                      <a16:colId xmlns:a16="http://schemas.microsoft.com/office/drawing/2014/main" val="20003"/>
                    </a:ext>
                  </a:extLst>
                </a:gridCol>
                <a:gridCol w="955068">
                  <a:extLst>
                    <a:ext uri="{9D8B030D-6E8A-4147-A177-3AD203B41FA5}">
                      <a16:colId xmlns:a16="http://schemas.microsoft.com/office/drawing/2014/main" val="20004"/>
                    </a:ext>
                  </a:extLst>
                </a:gridCol>
              </a:tblGrid>
              <a:tr h="212719">
                <a:tc>
                  <a:txBody>
                    <a:bodyPr/>
                    <a:lstStyle/>
                    <a:p>
                      <a:pPr indent="0" algn="ctr">
                        <a:buNone/>
                      </a:pPr>
                      <a:endParaRPr lang="en-US" altLang="en-US" sz="1100" dirty="0"/>
                    </a:p>
                  </a:txBody>
                  <a:tcPr marL="9940" marR="9940" marT="9940" marB="35784" anchor="ctr"/>
                </a:tc>
                <a:tc>
                  <a:txBody>
                    <a:bodyPr/>
                    <a:lstStyle/>
                    <a:p>
                      <a:pPr indent="0" algn="ctr">
                        <a:buNone/>
                      </a:pPr>
                      <a:r>
                        <a:rPr lang="zh-CN" altLang="en-US" sz="1100" dirty="0"/>
                        <a:t>注册</a:t>
                      </a:r>
                      <a:r>
                        <a:rPr lang="zh-CN" sz="1100" dirty="0"/>
                        <a:t>用户</a:t>
                      </a:r>
                      <a:endParaRPr lang="zh-CN" altLang="en-US" sz="1100" dirty="0"/>
                    </a:p>
                  </a:txBody>
                  <a:tcPr marL="9940" marR="9940" marT="9940" marB="35784" anchor="ctr"/>
                </a:tc>
                <a:tc>
                  <a:txBody>
                    <a:bodyPr/>
                    <a:lstStyle/>
                    <a:p>
                      <a:pPr indent="0" algn="ctr">
                        <a:buNone/>
                      </a:pPr>
                      <a:r>
                        <a:rPr lang="zh-CN" altLang="en-US" sz="1100" dirty="0"/>
                        <a:t>游客</a:t>
                      </a:r>
                    </a:p>
                  </a:txBody>
                  <a:tcPr marL="9940" marR="9940" marT="9940" marB="35784" anchor="ctr"/>
                </a:tc>
                <a:tc>
                  <a:txBody>
                    <a:bodyPr/>
                    <a:lstStyle/>
                    <a:p>
                      <a:pPr indent="0" algn="ctr">
                        <a:buNone/>
                      </a:pPr>
                      <a:r>
                        <a:rPr lang="zh-CN" altLang="en-US" sz="1100" dirty="0"/>
                        <a:t>管理员</a:t>
                      </a:r>
                    </a:p>
                  </a:txBody>
                  <a:tcPr marL="9940" marR="9940" marT="9940" marB="35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t>项目下达者</a:t>
                      </a:r>
                    </a:p>
                  </a:txBody>
                  <a:tcPr marL="9940" marR="9940" marT="9940" marB="35784" anchor="ctr"/>
                </a:tc>
                <a:extLst>
                  <a:ext uri="{0D108BD9-81ED-4DB2-BD59-A6C34878D82A}">
                    <a16:rowId xmlns:a16="http://schemas.microsoft.com/office/drawing/2014/main" val="10000"/>
                  </a:ext>
                </a:extLst>
              </a:tr>
              <a:tr h="212719">
                <a:tc>
                  <a:txBody>
                    <a:bodyPr/>
                    <a:lstStyle/>
                    <a:p>
                      <a:pPr indent="0" algn="ctr">
                        <a:buNone/>
                      </a:pPr>
                      <a:r>
                        <a:rPr lang="zh-CN" sz="1100"/>
                        <a:t>相对权重</a:t>
                      </a:r>
                      <a:endParaRPr lang="zh-CN" altLang="en-US" sz="1100"/>
                    </a:p>
                  </a:txBody>
                  <a:tcPr marL="9940" marR="9940" marT="9940" marB="35784" anchor="ctr"/>
                </a:tc>
                <a:tc>
                  <a:txBody>
                    <a:bodyPr/>
                    <a:lstStyle/>
                    <a:p>
                      <a:pPr indent="0" algn="ctr">
                        <a:buNone/>
                      </a:pPr>
                      <a:r>
                        <a:rPr lang="en-US" sz="1100" dirty="0"/>
                        <a:t>1.0</a:t>
                      </a:r>
                      <a:endParaRPr lang="en-US" altLang="zh-CN" sz="1100" dirty="0"/>
                    </a:p>
                  </a:txBody>
                  <a:tcPr marL="9940" marR="9940" marT="9940" marB="35784" anchor="ctr"/>
                </a:tc>
                <a:tc>
                  <a:txBody>
                    <a:bodyPr/>
                    <a:lstStyle/>
                    <a:p>
                      <a:pPr indent="0" algn="ctr">
                        <a:buNone/>
                      </a:pPr>
                      <a:r>
                        <a:rPr lang="en-US" sz="1100"/>
                        <a:t>1.0</a:t>
                      </a:r>
                      <a:endParaRPr lang="en-US" altLang="en-US" sz="1100"/>
                    </a:p>
                  </a:txBody>
                  <a:tcPr marL="9940" marR="9940" marT="9940" marB="35784" anchor="ctr"/>
                </a:tc>
                <a:tc>
                  <a:txBody>
                    <a:bodyPr/>
                    <a:lstStyle/>
                    <a:p>
                      <a:pPr indent="0" algn="ctr">
                        <a:buNone/>
                      </a:pPr>
                      <a:r>
                        <a:rPr lang="en-US" sz="1100" dirty="0"/>
                        <a:t>1.0</a:t>
                      </a:r>
                      <a:endParaRPr lang="en-US" altLang="en-US" sz="1100" dirty="0"/>
                    </a:p>
                  </a:txBody>
                  <a:tcPr marL="9940" marR="9940" marT="9940" marB="35784" anchor="ctr"/>
                </a:tc>
                <a:tc>
                  <a:txBody>
                    <a:bodyPr/>
                    <a:lstStyle/>
                    <a:p>
                      <a:pPr indent="0" algn="ctr">
                        <a:buNone/>
                      </a:pPr>
                      <a:r>
                        <a:rPr lang="en-US" altLang="en-US" sz="1100" dirty="0"/>
                        <a:t>1.5</a:t>
                      </a:r>
                    </a:p>
                  </a:txBody>
                  <a:tcPr marL="9940" marR="9940" marT="9940" marB="35784" anchor="ct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6AB178-5371-4387-A032-5BABE9E48B64}"/>
                  </a:ext>
                </a:extLst>
              </p:cNvPr>
              <p:cNvSpPr txBox="1"/>
              <p:nvPr/>
            </p:nvSpPr>
            <p:spPr>
              <a:xfrm>
                <a:off x="3887416" y="3100334"/>
                <a:ext cx="5256584" cy="688975"/>
              </a:xfrm>
              <a:prstGeom prst="rect">
                <a:avLst/>
              </a:prstGeom>
              <a:noFill/>
            </p:spPr>
            <p:txBody>
              <a:bodyPr wrap="square" rtlCol="0" anchor="t">
                <a:spAutoFit/>
              </a:bodyPr>
              <a:lstStyle/>
              <a:p>
                <a:r>
                  <a:rPr lang="en-US" altLang="zh-CN" sz="1400" b="1" dirty="0">
                    <a:latin typeface="微软雅黑" panose="020B0503020204020204" pitchFamily="34" charset="-122"/>
                    <a:ea typeface="微软雅黑" panose="020B0503020204020204" pitchFamily="34" charset="-122"/>
                    <a:cs typeface="华文楷体" panose="02010600040101010101" charset="-122"/>
                  </a:rPr>
                  <a:t>	</a:t>
                </a:r>
                <a:r>
                  <a:rPr lang="zh-CN" altLang="en-US" sz="1400" b="1" dirty="0">
                    <a:latin typeface="微软雅黑" panose="020B0503020204020204" pitchFamily="34" charset="-122"/>
                    <a:ea typeface="微软雅黑" panose="020B0503020204020204" pitchFamily="34" charset="-122"/>
                    <a:cs typeface="华文楷体" panose="02010600040101010101" charset="-122"/>
                  </a:rPr>
                  <a:t>优先级采用QFD算法。公式：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    </a:t>
                </a:r>
                <a14:m>
                  <m:oMath xmlns:m="http://schemas.openxmlformats.org/officeDocument/2006/math">
                    <m:r>
                      <a:rPr lang="zh-CN" altLang="en-US" sz="1400" b="1" i="1" smtClean="0">
                        <a:latin typeface="Cambria Math" panose="02040503050406030204" charset="0"/>
                        <a:cs typeface="Cambria Math" panose="02040503050406030204" charset="0"/>
                      </a:rPr>
                      <m:t>优先级</m:t>
                    </m:r>
                    <m:r>
                      <a:rPr lang="en-US" altLang="zh-CN" sz="1400" b="1" i="1" smtClean="0">
                        <a:latin typeface="Cambria Math" panose="02040503050406030204" charset="0"/>
                        <a:cs typeface="Cambria Math" panose="02040503050406030204" charset="0"/>
                      </a:rPr>
                      <m:t>=</m:t>
                    </m:r>
                    <m:f>
                      <m:fPr>
                        <m:type m:val="skw"/>
                        <m:ctrlPr>
                          <a:rPr lang="en-US" altLang="zh-CN" sz="1400" b="1" i="1">
                            <a:latin typeface="Cambria Math" panose="02040503050406030204" pitchFamily="18" charset="0"/>
                            <a:cs typeface="Cambria Math" panose="02040503050406030204" charset="0"/>
                          </a:rPr>
                        </m:ctrlPr>
                      </m:fPr>
                      <m:num>
                        <m:r>
                          <a:rPr lang="zh-CN" altLang="en-US" sz="1400" b="1" i="1" smtClean="0">
                            <a:latin typeface="Cambria Math" panose="02040503050406030204" charset="0"/>
                            <a:cs typeface="Cambria Math" panose="02040503050406030204" charset="0"/>
                          </a:rPr>
                          <m:t>价值</m:t>
                        </m:r>
                        <m:r>
                          <a:rPr lang="en-US" altLang="zh-CN" sz="1400" b="1" i="1" smtClean="0">
                            <a:latin typeface="Cambria Math" panose="02040503050406030204" charset="0"/>
                            <a:cs typeface="Cambria Math" panose="02040503050406030204" charset="0"/>
                          </a:rPr>
                          <m:t>%</m:t>
                        </m:r>
                      </m:num>
                      <m:den>
                        <m:r>
                          <a:rPr lang="zh-CN" altLang="en-US" sz="1400" b="1" i="1" smtClean="0">
                            <a:latin typeface="Cambria Math" panose="02040503050406030204" charset="0"/>
                            <a:cs typeface="Cambria Math" panose="02040503050406030204" charset="0"/>
                          </a:rPr>
                          <m:t>成本</m:t>
                        </m:r>
                        <m:r>
                          <a:rPr lang="en-US" altLang="zh-CN" sz="1400" b="1" i="1" smtClean="0">
                            <a:latin typeface="Cambria Math" panose="02040503050406030204" charset="0"/>
                            <a:cs typeface="Cambria Math" panose="02040503050406030204" charset="0"/>
                          </a:rPr>
                          <m:t>%+</m:t>
                        </m:r>
                        <m:r>
                          <a:rPr lang="zh-CN" altLang="en-US" sz="1400" b="1" i="1" smtClean="0">
                            <a:latin typeface="Cambria Math" panose="02040503050406030204" charset="0"/>
                            <a:ea typeface="宋体" charset="0"/>
                            <a:cs typeface="Cambria Math" panose="02040503050406030204" charset="0"/>
                          </a:rPr>
                          <m:t>风险</m:t>
                        </m:r>
                        <m:r>
                          <a:rPr lang="en-US" altLang="zh-CN" sz="1400" b="1" i="1" smtClean="0">
                            <a:latin typeface="Cambria Math" panose="02040503050406030204" charset="0"/>
                            <a:ea typeface="宋体" charset="0"/>
                            <a:cs typeface="Cambria Math" panose="02040503050406030204" charset="0"/>
                          </a:rPr>
                          <m:t>%</m:t>
                        </m:r>
                      </m:den>
                    </m:f>
                  </m:oMath>
                </a14:m>
                <a:endParaRPr lang="en-US" altLang="zh-CN" sz="1400" b="1" i="1" dirty="0">
                  <a:latin typeface="微软雅黑" panose="020B0503020204020204" pitchFamily="34" charset="-122"/>
                  <a:ea typeface="微软雅黑" panose="020B0503020204020204" pitchFamily="34" charset="-122"/>
                  <a:cs typeface="Cambria Math" panose="02040503050406030204" charset="0"/>
                </a:endParaRPr>
              </a:p>
            </p:txBody>
          </p:sp>
        </mc:Choice>
        <mc:Fallback xmlns="">
          <p:sp>
            <p:nvSpPr>
              <p:cNvPr id="16" name="文本框 15">
                <a:extLst>
                  <a:ext uri="{FF2B5EF4-FFF2-40B4-BE49-F238E27FC236}">
                    <a16:creationId xmlns:a16="http://schemas.microsoft.com/office/drawing/2014/main" id="{946AB178-5371-4387-A032-5BABE9E48B64}"/>
                  </a:ext>
                </a:extLst>
              </p:cNvPr>
              <p:cNvSpPr txBox="1">
                <a:spLocks noRot="1" noChangeAspect="1" noMove="1" noResize="1" noEditPoints="1" noAdjustHandles="1" noChangeArrowheads="1" noChangeShapeType="1" noTextEdit="1"/>
              </p:cNvSpPr>
              <p:nvPr/>
            </p:nvSpPr>
            <p:spPr>
              <a:xfrm>
                <a:off x="3887416" y="3100334"/>
                <a:ext cx="5256584" cy="688975"/>
              </a:xfrm>
              <a:prstGeom prst="rect">
                <a:avLst/>
              </a:prstGeom>
              <a:blipFill>
                <a:blip r:embed="rId5"/>
                <a:stretch>
                  <a:fillRect t="-78761" b="-162832"/>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926D02D-1609-469F-A572-89B42DF6836F}"/>
              </a:ext>
            </a:extLst>
          </p:cNvPr>
          <p:cNvSpPr txBox="1"/>
          <p:nvPr/>
        </p:nvSpPr>
        <p:spPr>
          <a:xfrm>
            <a:off x="1621045" y="3975759"/>
            <a:ext cx="6791516" cy="738664"/>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cs typeface="华文楷体" panose="02010600040101010101" charset="-122"/>
              </a:rPr>
              <a:t>打分标准：打分范围为1-9，1代表影响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非常轻微</a:t>
            </a:r>
            <a:r>
              <a:rPr lang="zh-CN" altLang="en-US" sz="1400" b="1" dirty="0">
                <a:latin typeface="微软雅黑" panose="020B0503020204020204" pitchFamily="34" charset="-122"/>
                <a:ea typeface="微软雅黑" panose="020B0503020204020204" pitchFamily="34" charset="-122"/>
                <a:cs typeface="华文楷体" panose="02010600040101010101" charset="-122"/>
              </a:rPr>
              <a:t>，2代表影响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轻微</a:t>
            </a:r>
            <a:r>
              <a:rPr lang="zh-CN" altLang="en-US" sz="1400" b="1" dirty="0">
                <a:latin typeface="微软雅黑" panose="020B0503020204020204" pitchFamily="34" charset="-122"/>
                <a:ea typeface="微软雅黑" panose="020B0503020204020204" pitchFamily="34" charset="-122"/>
                <a:cs typeface="华文楷体" panose="02010600040101010101" charset="-122"/>
              </a:rPr>
              <a:t>，3代表影响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较为轻微</a:t>
            </a:r>
            <a:r>
              <a:rPr lang="zh-CN" altLang="en-US" sz="1400" b="1" dirty="0">
                <a:latin typeface="微软雅黑" panose="020B0503020204020204" pitchFamily="34" charset="-122"/>
                <a:ea typeface="微软雅黑" panose="020B0503020204020204" pitchFamily="34" charset="-122"/>
                <a:cs typeface="华文楷体" panose="02010600040101010101" charset="-122"/>
              </a:rPr>
              <a:t>，4代表影响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一般</a:t>
            </a:r>
            <a:r>
              <a:rPr lang="zh-CN" altLang="en-US" sz="1400" b="1" dirty="0">
                <a:latin typeface="微软雅黑" panose="020B0503020204020204" pitchFamily="34" charset="-122"/>
                <a:ea typeface="微软雅黑" panose="020B0503020204020204" pitchFamily="34" charset="-122"/>
                <a:cs typeface="华文楷体" panose="02010600040101010101" charset="-122"/>
              </a:rPr>
              <a:t>，5代表影响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有点重要</a:t>
            </a:r>
            <a:r>
              <a:rPr lang="zh-CN" altLang="en-US" sz="1400" b="1" dirty="0">
                <a:latin typeface="微软雅黑" panose="020B0503020204020204" pitchFamily="34" charset="-122"/>
                <a:ea typeface="微软雅黑" panose="020B0503020204020204" pitchFamily="34" charset="-122"/>
                <a:cs typeface="华文楷体" panose="02010600040101010101" charset="-122"/>
              </a:rPr>
              <a:t>，6代表影响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较为重要</a:t>
            </a:r>
            <a:r>
              <a:rPr lang="zh-CN" altLang="en-US" sz="1400" b="1" dirty="0">
                <a:latin typeface="微软雅黑" panose="020B0503020204020204" pitchFamily="34" charset="-122"/>
                <a:ea typeface="微软雅黑" panose="020B0503020204020204" pitchFamily="34" charset="-122"/>
                <a:cs typeface="华文楷体" panose="02010600040101010101" charset="-122"/>
              </a:rPr>
              <a:t>，7代表影响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重要</a:t>
            </a:r>
            <a:r>
              <a:rPr lang="zh-CN" altLang="en-US" sz="1400" b="1" dirty="0">
                <a:latin typeface="微软雅黑" panose="020B0503020204020204" pitchFamily="34" charset="-122"/>
                <a:ea typeface="微软雅黑" panose="020B0503020204020204" pitchFamily="34" charset="-122"/>
                <a:cs typeface="华文楷体" panose="02010600040101010101" charset="-122"/>
              </a:rPr>
              <a:t>，8代表影响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十分重要</a:t>
            </a:r>
            <a:r>
              <a:rPr lang="zh-CN" altLang="en-US" sz="1400" b="1" dirty="0">
                <a:latin typeface="微软雅黑" panose="020B0503020204020204" pitchFamily="34" charset="-122"/>
                <a:ea typeface="微软雅黑" panose="020B0503020204020204" pitchFamily="34" charset="-122"/>
                <a:cs typeface="华文楷体" panose="02010600040101010101" charset="-122"/>
              </a:rPr>
              <a:t>，9代表影响</a:t>
            </a:r>
            <a:r>
              <a:rPr lang="zh-CN" altLang="en-US" sz="1400" b="1" dirty="0">
                <a:solidFill>
                  <a:srgbClr val="FF0000"/>
                </a:solidFill>
                <a:latin typeface="微软雅黑" panose="020B0503020204020204" pitchFamily="34" charset="-122"/>
                <a:ea typeface="微软雅黑" panose="020B0503020204020204" pitchFamily="34" charset="-122"/>
                <a:cs typeface="华文楷体" panose="02010600040101010101" charset="-122"/>
              </a:rPr>
              <a:t>超级重要</a:t>
            </a:r>
            <a:r>
              <a:rPr lang="zh-CN" altLang="en-US" sz="1400" b="1" dirty="0">
                <a:latin typeface="微软雅黑" panose="020B0503020204020204" pitchFamily="34" charset="-122"/>
                <a:ea typeface="微软雅黑" panose="020B0503020204020204" pitchFamily="34" charset="-122"/>
                <a:cs typeface="华文楷体" panose="02010600040101010101" charset="-122"/>
              </a:rPr>
              <a:t>。</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6135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625A07AD-B92F-48B9-84CF-AAA253B1F808}"/>
              </a:ext>
            </a:extLst>
          </p:cNvPr>
          <p:cNvGrpSpPr/>
          <p:nvPr/>
        </p:nvGrpSpPr>
        <p:grpSpPr>
          <a:xfrm>
            <a:off x="-2892" y="1994892"/>
            <a:ext cx="9144000" cy="1261065"/>
            <a:chOff x="-4282523" y="2186464"/>
            <a:chExt cx="9144000" cy="2729894"/>
          </a:xfrm>
        </p:grpSpPr>
        <p:sp>
          <p:nvSpPr>
            <p:cNvPr id="13" name="Rectangle 2" descr="psb">
              <a:extLst>
                <a:ext uri="{FF2B5EF4-FFF2-40B4-BE49-F238E27FC236}">
                  <a16:creationId xmlns:a16="http://schemas.microsoft.com/office/drawing/2014/main" id="{6599EA9C-A68D-4E79-9E8C-D9FF96B15C2D}"/>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8E300F99-9078-483B-9296-C3D83A7CFE8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279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优先级排序</a:t>
            </a:r>
          </a:p>
        </p:txBody>
      </p:sp>
      <p:sp>
        <p:nvSpPr>
          <p:cNvPr id="15" name="文本框 14">
            <a:extLst>
              <a:ext uri="{FF2B5EF4-FFF2-40B4-BE49-F238E27FC236}">
                <a16:creationId xmlns:a16="http://schemas.microsoft.com/office/drawing/2014/main" id="{6D9C0622-98A2-422E-BD86-36B7FE8C76AC}"/>
              </a:ext>
            </a:extLst>
          </p:cNvPr>
          <p:cNvSpPr txBox="1"/>
          <p:nvPr/>
        </p:nvSpPr>
        <p:spPr>
          <a:xfrm>
            <a:off x="1055484" y="4351854"/>
            <a:ext cx="2484009"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注册用户优先级打分详情</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
        <p:nvSpPr>
          <p:cNvPr id="18" name="文本框 17">
            <a:extLst>
              <a:ext uri="{FF2B5EF4-FFF2-40B4-BE49-F238E27FC236}">
                <a16:creationId xmlns:a16="http://schemas.microsoft.com/office/drawing/2014/main" id="{B56607D1-47BD-4AE4-A2CB-7A659E7D9E81}"/>
              </a:ext>
            </a:extLst>
          </p:cNvPr>
          <p:cNvSpPr txBox="1"/>
          <p:nvPr/>
        </p:nvSpPr>
        <p:spPr>
          <a:xfrm>
            <a:off x="6120440" y="4351853"/>
            <a:ext cx="2484008"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管理员优先级打分详情</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4" name="图片 3">
            <a:extLst>
              <a:ext uri="{FF2B5EF4-FFF2-40B4-BE49-F238E27FC236}">
                <a16:creationId xmlns:a16="http://schemas.microsoft.com/office/drawing/2014/main" id="{8B38F0B3-8B06-475B-8401-85CF47B3C456}"/>
              </a:ext>
            </a:extLst>
          </p:cNvPr>
          <p:cNvPicPr>
            <a:picLocks noChangeAspect="1"/>
          </p:cNvPicPr>
          <p:nvPr/>
        </p:nvPicPr>
        <p:blipFill>
          <a:blip r:embed="rId3"/>
          <a:stretch>
            <a:fillRect/>
          </a:stretch>
        </p:blipFill>
        <p:spPr>
          <a:xfrm>
            <a:off x="3600160" y="1907466"/>
            <a:ext cx="2520280" cy="1435916"/>
          </a:xfrm>
          <a:prstGeom prst="rect">
            <a:avLst/>
          </a:prstGeom>
        </p:spPr>
      </p:pic>
      <p:pic>
        <p:nvPicPr>
          <p:cNvPr id="7" name="图片 6">
            <a:extLst>
              <a:ext uri="{FF2B5EF4-FFF2-40B4-BE49-F238E27FC236}">
                <a16:creationId xmlns:a16="http://schemas.microsoft.com/office/drawing/2014/main" id="{C93DD827-45DC-4C33-AD62-20A2F546BF1D}"/>
              </a:ext>
            </a:extLst>
          </p:cNvPr>
          <p:cNvPicPr>
            <a:picLocks noChangeAspect="1"/>
          </p:cNvPicPr>
          <p:nvPr/>
        </p:nvPicPr>
        <p:blipFill>
          <a:blip r:embed="rId4"/>
          <a:stretch>
            <a:fillRect/>
          </a:stretch>
        </p:blipFill>
        <p:spPr>
          <a:xfrm>
            <a:off x="1114385" y="1346820"/>
            <a:ext cx="2366209" cy="2829255"/>
          </a:xfrm>
          <a:prstGeom prst="rect">
            <a:avLst/>
          </a:prstGeom>
        </p:spPr>
      </p:pic>
      <p:pic>
        <p:nvPicPr>
          <p:cNvPr id="9" name="图片 8">
            <a:extLst>
              <a:ext uri="{FF2B5EF4-FFF2-40B4-BE49-F238E27FC236}">
                <a16:creationId xmlns:a16="http://schemas.microsoft.com/office/drawing/2014/main" id="{984917C8-57DC-4F48-86E5-B38BB53FD4A6}"/>
              </a:ext>
            </a:extLst>
          </p:cNvPr>
          <p:cNvPicPr>
            <a:picLocks noChangeAspect="1"/>
          </p:cNvPicPr>
          <p:nvPr/>
        </p:nvPicPr>
        <p:blipFill>
          <a:blip r:embed="rId5"/>
          <a:stretch>
            <a:fillRect/>
          </a:stretch>
        </p:blipFill>
        <p:spPr>
          <a:xfrm>
            <a:off x="6193893" y="1346820"/>
            <a:ext cx="2484009" cy="2981707"/>
          </a:xfrm>
          <a:prstGeom prst="rect">
            <a:avLst/>
          </a:prstGeom>
        </p:spPr>
      </p:pic>
    </p:spTree>
    <p:extLst>
      <p:ext uri="{BB962C8B-B14F-4D97-AF65-F5344CB8AC3E}">
        <p14:creationId xmlns:p14="http://schemas.microsoft.com/office/powerpoint/2010/main" val="3130485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625A07AD-B92F-48B9-84CF-AAA253B1F808}"/>
              </a:ext>
            </a:extLst>
          </p:cNvPr>
          <p:cNvGrpSpPr/>
          <p:nvPr/>
        </p:nvGrpSpPr>
        <p:grpSpPr>
          <a:xfrm>
            <a:off x="-2892" y="1994892"/>
            <a:ext cx="9144000" cy="1261065"/>
            <a:chOff x="-4282523" y="2186464"/>
            <a:chExt cx="9144000" cy="2729894"/>
          </a:xfrm>
        </p:grpSpPr>
        <p:sp>
          <p:nvSpPr>
            <p:cNvPr id="13" name="Rectangle 2" descr="psb">
              <a:extLst>
                <a:ext uri="{FF2B5EF4-FFF2-40B4-BE49-F238E27FC236}">
                  <a16:creationId xmlns:a16="http://schemas.microsoft.com/office/drawing/2014/main" id="{6599EA9C-A68D-4E79-9E8C-D9FF96B15C2D}"/>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8E300F99-9078-483B-9296-C3D83A7CFE8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279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优先级排序</a:t>
            </a:r>
          </a:p>
        </p:txBody>
      </p:sp>
      <p:pic>
        <p:nvPicPr>
          <p:cNvPr id="3" name="图片 2">
            <a:extLst>
              <a:ext uri="{FF2B5EF4-FFF2-40B4-BE49-F238E27FC236}">
                <a16:creationId xmlns:a16="http://schemas.microsoft.com/office/drawing/2014/main" id="{52C998D5-0415-495D-9B97-84E917234EE7}"/>
              </a:ext>
            </a:extLst>
          </p:cNvPr>
          <p:cNvPicPr>
            <a:picLocks noChangeAspect="1"/>
          </p:cNvPicPr>
          <p:nvPr/>
        </p:nvPicPr>
        <p:blipFill>
          <a:blip r:embed="rId3"/>
          <a:stretch>
            <a:fillRect/>
          </a:stretch>
        </p:blipFill>
        <p:spPr>
          <a:xfrm>
            <a:off x="1331640" y="986780"/>
            <a:ext cx="2999680" cy="3093155"/>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6D9C0622-98A2-422E-BD86-36B7FE8C76AC}"/>
              </a:ext>
            </a:extLst>
          </p:cNvPr>
          <p:cNvSpPr txBox="1"/>
          <p:nvPr/>
        </p:nvSpPr>
        <p:spPr>
          <a:xfrm>
            <a:off x="1583934" y="4371156"/>
            <a:ext cx="2484009"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注册用户优先级排序汇总</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5" name="图片 4">
            <a:extLst>
              <a:ext uri="{FF2B5EF4-FFF2-40B4-BE49-F238E27FC236}">
                <a16:creationId xmlns:a16="http://schemas.microsoft.com/office/drawing/2014/main" id="{0ED133DC-CA2E-4772-B8A2-4DDA85F4F92E}"/>
              </a:ext>
            </a:extLst>
          </p:cNvPr>
          <p:cNvPicPr>
            <a:picLocks noChangeAspect="1"/>
          </p:cNvPicPr>
          <p:nvPr/>
        </p:nvPicPr>
        <p:blipFill>
          <a:blip r:embed="rId4"/>
          <a:stretch>
            <a:fillRect/>
          </a:stretch>
        </p:blipFill>
        <p:spPr>
          <a:xfrm>
            <a:off x="5777923" y="842764"/>
            <a:ext cx="2160932" cy="3354054"/>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B56607D1-47BD-4AE4-A2CB-7A659E7D9E81}"/>
              </a:ext>
            </a:extLst>
          </p:cNvPr>
          <p:cNvSpPr txBox="1"/>
          <p:nvPr/>
        </p:nvSpPr>
        <p:spPr>
          <a:xfrm>
            <a:off x="5580112" y="4368650"/>
            <a:ext cx="2484008"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管理员优先级排序汇总</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Tree>
    <p:extLst>
      <p:ext uri="{BB962C8B-B14F-4D97-AF65-F5344CB8AC3E}">
        <p14:creationId xmlns:p14="http://schemas.microsoft.com/office/powerpoint/2010/main" val="4098462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EA19813-23DD-497E-8DD9-C804630B4A51}"/>
              </a:ext>
            </a:extLst>
          </p:cNvPr>
          <p:cNvGrpSpPr/>
          <p:nvPr/>
        </p:nvGrpSpPr>
        <p:grpSpPr>
          <a:xfrm>
            <a:off x="-2892" y="2336285"/>
            <a:ext cx="9144000" cy="924114"/>
            <a:chOff x="-4282523" y="2186464"/>
            <a:chExt cx="9144000" cy="2729894"/>
          </a:xfrm>
        </p:grpSpPr>
        <p:sp>
          <p:nvSpPr>
            <p:cNvPr id="17" name="Rectangle 2" descr="psb">
              <a:extLst>
                <a:ext uri="{FF2B5EF4-FFF2-40B4-BE49-F238E27FC236}">
                  <a16:creationId xmlns:a16="http://schemas.microsoft.com/office/drawing/2014/main" id="{18ACCFB9-4C88-4375-89CE-FBBA5D5E986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
              <a:extLst>
                <a:ext uri="{FF2B5EF4-FFF2-40B4-BE49-F238E27FC236}">
                  <a16:creationId xmlns:a16="http://schemas.microsoft.com/office/drawing/2014/main" id="{1D2A7530-0B58-4BD2-A6A5-7DF764074FDA}"/>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1599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数据字典</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339752" y="331608"/>
            <a:ext cx="59644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29.SRS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中是否包含了数据字典？定义的方法是否正确？内容是否完整、准确？</a:t>
            </a:r>
          </a:p>
        </p:txBody>
      </p:sp>
      <p:grpSp>
        <p:nvGrpSpPr>
          <p:cNvPr id="2" name="组合 1">
            <a:extLst>
              <a:ext uri="{FF2B5EF4-FFF2-40B4-BE49-F238E27FC236}">
                <a16:creationId xmlns:a16="http://schemas.microsoft.com/office/drawing/2014/main" id="{E40FCF74-0B2B-4082-A5BE-FF4BF1B129C6}"/>
              </a:ext>
            </a:extLst>
          </p:cNvPr>
          <p:cNvGrpSpPr/>
          <p:nvPr/>
        </p:nvGrpSpPr>
        <p:grpSpPr>
          <a:xfrm>
            <a:off x="794679" y="2042258"/>
            <a:ext cx="3120320" cy="1512168"/>
            <a:chOff x="1011436" y="1778868"/>
            <a:chExt cx="2696468" cy="1306761"/>
          </a:xfrm>
        </p:grpSpPr>
        <p:sp>
          <p:nvSpPr>
            <p:cNvPr id="11" name="圆角矩形 21">
              <a:extLst>
                <a:ext uri="{FF2B5EF4-FFF2-40B4-BE49-F238E27FC236}">
                  <a16:creationId xmlns:a16="http://schemas.microsoft.com/office/drawing/2014/main" id="{FFFBEBFE-F6B1-4888-B04B-167B77BD8AE7}"/>
                </a:ext>
              </a:extLst>
            </p:cNvPr>
            <p:cNvSpPr>
              <a:spLocks noChangeAspect="1" noChangeArrowheads="1"/>
            </p:cNvSpPr>
            <p:nvPr/>
          </p:nvSpPr>
          <p:spPr bwMode="auto">
            <a:xfrm>
              <a:off x="1011436" y="1831256"/>
              <a:ext cx="2696468" cy="1254373"/>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12" name="任意多边形 22">
              <a:extLst>
                <a:ext uri="{FF2B5EF4-FFF2-40B4-BE49-F238E27FC236}">
                  <a16:creationId xmlns:a16="http://schemas.microsoft.com/office/drawing/2014/main" id="{6032834F-9002-4261-95B4-AE5FB87C31BC}"/>
                </a:ext>
              </a:extLst>
            </p:cNvPr>
            <p:cNvSpPr>
              <a:spLocks noChangeArrowheads="1"/>
            </p:cNvSpPr>
            <p:nvPr/>
          </p:nvSpPr>
          <p:spPr bwMode="auto">
            <a:xfrm>
              <a:off x="1275755" y="1778868"/>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solidFill>
              <a:srgbClr val="EA5514"/>
            </a:solidFill>
            <a:ln>
              <a:noFill/>
            </a:ln>
          </p:spPr>
          <p:txBody>
            <a:bodyPr lIns="0" tIns="0" rIns="0" bIns="0" anchor="ctr"/>
            <a:lstStyle/>
            <a:p>
              <a:endParaRPr lang="zh-CN" altLang="en-US" sz="1350"/>
            </a:p>
          </p:txBody>
        </p:sp>
        <p:sp>
          <p:nvSpPr>
            <p:cNvPr id="13" name="任意多边形 23">
              <a:extLst>
                <a:ext uri="{FF2B5EF4-FFF2-40B4-BE49-F238E27FC236}">
                  <a16:creationId xmlns:a16="http://schemas.microsoft.com/office/drawing/2014/main" id="{5AF9D6C3-A8C6-4A5E-826B-703B04813EE8}"/>
                </a:ext>
              </a:extLst>
            </p:cNvPr>
            <p:cNvSpPr>
              <a:spLocks noChangeArrowheads="1"/>
            </p:cNvSpPr>
            <p:nvPr/>
          </p:nvSpPr>
          <p:spPr bwMode="auto">
            <a:xfrm>
              <a:off x="2312790" y="1778868"/>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solidFill>
              <a:srgbClr val="EA5514"/>
            </a:solidFill>
            <a:ln>
              <a:noFill/>
            </a:ln>
          </p:spPr>
          <p:txBody>
            <a:bodyPr lIns="0" tIns="0" rIns="0" bIns="0" anchor="ctr"/>
            <a:lstStyle/>
            <a:p>
              <a:endParaRPr lang="zh-CN" altLang="en-US" sz="1350"/>
            </a:p>
          </p:txBody>
        </p:sp>
        <p:sp>
          <p:nvSpPr>
            <p:cNvPr id="14" name="任意多边形 24">
              <a:extLst>
                <a:ext uri="{FF2B5EF4-FFF2-40B4-BE49-F238E27FC236}">
                  <a16:creationId xmlns:a16="http://schemas.microsoft.com/office/drawing/2014/main" id="{9BEF9346-7307-47A2-AB86-811A8A30B8C0}"/>
                </a:ext>
              </a:extLst>
            </p:cNvPr>
            <p:cNvSpPr>
              <a:spLocks noChangeArrowheads="1"/>
            </p:cNvSpPr>
            <p:nvPr/>
          </p:nvSpPr>
          <p:spPr bwMode="auto">
            <a:xfrm>
              <a:off x="1356650" y="1830065"/>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rgbClr val="EA5514"/>
            </a:solidFill>
            <a:ln w="3175">
              <a:noFill/>
              <a:bevel/>
            </a:ln>
          </p:spPr>
          <p:txBody>
            <a:bodyPr lIns="66345" tIns="33172" rIns="66345" bIns="33172" anchor="ctr"/>
            <a:lstStyle/>
            <a:p>
              <a:pPr algn="ctr">
                <a:defRPr/>
              </a:pPr>
              <a:endParaRPr lang="zh-CN" altLang="en-US" sz="1200">
                <a:solidFill>
                  <a:srgbClr val="EA551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26">
              <a:extLst>
                <a:ext uri="{FF2B5EF4-FFF2-40B4-BE49-F238E27FC236}">
                  <a16:creationId xmlns:a16="http://schemas.microsoft.com/office/drawing/2014/main" id="{67DB897B-45B0-4D84-A780-BAEB3D2282DB}"/>
                </a:ext>
              </a:extLst>
            </p:cNvPr>
            <p:cNvSpPr>
              <a:spLocks noChangeArrowheads="1"/>
            </p:cNvSpPr>
            <p:nvPr/>
          </p:nvSpPr>
          <p:spPr bwMode="auto">
            <a:xfrm>
              <a:off x="1140023" y="2119387"/>
              <a:ext cx="2450736" cy="85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数据字典数据表总计：</a:t>
              </a:r>
              <a:r>
                <a:rPr lang="en-US" altLang="zh-CN" sz="1400" b="1" dirty="0">
                  <a:latin typeface="微软雅黑" panose="020B0503020204020204" pitchFamily="34" charset="-122"/>
                  <a:ea typeface="微软雅黑" panose="020B0503020204020204" pitchFamily="34" charset="-122"/>
                </a:rPr>
                <a:t>25</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页数：</a:t>
              </a:r>
              <a:r>
                <a:rPr lang="en-US" altLang="zh-CN" sz="1400" b="1" dirty="0">
                  <a:latin typeface="微软雅黑" panose="020B0503020204020204" pitchFamily="34" charset="-122"/>
                  <a:ea typeface="微软雅黑" panose="020B0503020204020204" pitchFamily="34" charset="-122"/>
                </a:rPr>
                <a:t>15</a:t>
              </a:r>
              <a:r>
                <a:rPr lang="zh-CN" altLang="en-US" sz="1400" b="1" dirty="0">
                  <a:latin typeface="微软雅黑" panose="020B0503020204020204" pitchFamily="34" charset="-122"/>
                  <a:ea typeface="微软雅黑" panose="020B0503020204020204" pitchFamily="34" charset="-122"/>
                </a:rPr>
                <a:t>页</a:t>
              </a:r>
              <a:endParaRPr lang="en-US" altLang="zh-CN" sz="1400" b="1" dirty="0">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4C95B0DF-64A0-4571-9590-B32EA4C228AD}"/>
              </a:ext>
            </a:extLst>
          </p:cNvPr>
          <p:cNvPicPr>
            <a:picLocks noChangeAspect="1"/>
          </p:cNvPicPr>
          <p:nvPr/>
        </p:nvPicPr>
        <p:blipFill>
          <a:blip r:embed="rId3"/>
          <a:stretch>
            <a:fillRect/>
          </a:stretch>
        </p:blipFill>
        <p:spPr>
          <a:xfrm>
            <a:off x="4400288" y="753283"/>
            <a:ext cx="3434034" cy="4057022"/>
          </a:xfrm>
          <a:prstGeom prst="rect">
            <a:avLst/>
          </a:prstGeom>
        </p:spPr>
      </p:pic>
    </p:spTree>
    <p:extLst>
      <p:ext uri="{BB962C8B-B14F-4D97-AF65-F5344CB8AC3E}">
        <p14:creationId xmlns:p14="http://schemas.microsoft.com/office/powerpoint/2010/main" val="1334853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70F2B9F5-3230-47F4-A91A-7971CA1EBA12}"/>
              </a:ext>
            </a:extLst>
          </p:cNvPr>
          <p:cNvGrpSpPr/>
          <p:nvPr/>
        </p:nvGrpSpPr>
        <p:grpSpPr>
          <a:xfrm>
            <a:off x="-2892" y="2066900"/>
            <a:ext cx="9144000" cy="1193499"/>
            <a:chOff x="-4282523" y="2186464"/>
            <a:chExt cx="9144000" cy="2729894"/>
          </a:xfrm>
        </p:grpSpPr>
        <p:sp>
          <p:nvSpPr>
            <p:cNvPr id="14" name="Rectangle 2" descr="psb">
              <a:extLst>
                <a:ext uri="{FF2B5EF4-FFF2-40B4-BE49-F238E27FC236}">
                  <a16:creationId xmlns:a16="http://schemas.microsoft.com/office/drawing/2014/main" id="{738C457F-9990-4E46-9803-922FC51D7BEB}"/>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B1FE0FA8-F676-413A-BF1B-ADED28ED5BD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数据字典</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955116" y="365081"/>
            <a:ext cx="59644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30.</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是否在数据字典的基础上定义了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ER</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图？准确吗？</a:t>
            </a:r>
          </a:p>
        </p:txBody>
      </p:sp>
      <p:sp>
        <p:nvSpPr>
          <p:cNvPr id="11" name="文本框 10">
            <a:extLst>
              <a:ext uri="{FF2B5EF4-FFF2-40B4-BE49-F238E27FC236}">
                <a16:creationId xmlns:a16="http://schemas.microsoft.com/office/drawing/2014/main" id="{7D4C109E-A220-4BE8-98D1-4BA67F5DBE0A}"/>
              </a:ext>
            </a:extLst>
          </p:cNvPr>
          <p:cNvSpPr txBox="1"/>
          <p:nvPr/>
        </p:nvSpPr>
        <p:spPr>
          <a:xfrm>
            <a:off x="185915" y="1022853"/>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用户</a:t>
            </a:r>
            <a:r>
              <a:rPr lang="en-US" altLang="zh-CN" sz="1400" b="1" dirty="0">
                <a:latin typeface="微软雅黑" panose="020B0503020204020204" pitchFamily="34" charset="-122"/>
                <a:ea typeface="微软雅黑" panose="020B0503020204020204" pitchFamily="34" charset="-122"/>
                <a:cs typeface="黑体" panose="02010609060101010101" charset="-122"/>
              </a:rPr>
              <a:t>ER</a:t>
            </a:r>
            <a:r>
              <a:rPr lang="zh-CN" altLang="en-US" sz="1400" b="1" dirty="0">
                <a:latin typeface="微软雅黑" panose="020B0503020204020204" pitchFamily="34" charset="-122"/>
                <a:ea typeface="微软雅黑" panose="020B0503020204020204" pitchFamily="34" charset="-122"/>
                <a:cs typeface="黑体" panose="02010609060101010101" charset="-122"/>
              </a:rPr>
              <a:t>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3" name="图片 2">
            <a:extLst>
              <a:ext uri="{FF2B5EF4-FFF2-40B4-BE49-F238E27FC236}">
                <a16:creationId xmlns:a16="http://schemas.microsoft.com/office/drawing/2014/main" id="{3ADAA39F-C113-4DF7-BC3A-8B84D5947274}"/>
              </a:ext>
            </a:extLst>
          </p:cNvPr>
          <p:cNvPicPr>
            <a:picLocks noChangeAspect="1"/>
          </p:cNvPicPr>
          <p:nvPr/>
        </p:nvPicPr>
        <p:blipFill>
          <a:blip r:embed="rId3"/>
          <a:stretch>
            <a:fillRect/>
          </a:stretch>
        </p:blipFill>
        <p:spPr>
          <a:xfrm>
            <a:off x="1790883" y="842764"/>
            <a:ext cx="6072583" cy="3657597"/>
          </a:xfrm>
          <a:prstGeom prst="rect">
            <a:avLst/>
          </a:prstGeom>
        </p:spPr>
      </p:pic>
      <p:pic>
        <p:nvPicPr>
          <p:cNvPr id="5" name="图片 4">
            <a:extLst>
              <a:ext uri="{FF2B5EF4-FFF2-40B4-BE49-F238E27FC236}">
                <a16:creationId xmlns:a16="http://schemas.microsoft.com/office/drawing/2014/main" id="{F8C0A8A8-4E97-4138-815E-8B41EC920980}"/>
              </a:ext>
            </a:extLst>
          </p:cNvPr>
          <p:cNvPicPr>
            <a:picLocks noChangeAspect="1"/>
          </p:cNvPicPr>
          <p:nvPr/>
        </p:nvPicPr>
        <p:blipFill>
          <a:blip r:embed="rId4"/>
          <a:stretch>
            <a:fillRect/>
          </a:stretch>
        </p:blipFill>
        <p:spPr>
          <a:xfrm>
            <a:off x="1619672" y="842764"/>
            <a:ext cx="6484397" cy="3750380"/>
          </a:xfrm>
          <a:prstGeom prst="rect">
            <a:avLst/>
          </a:prstGeom>
        </p:spPr>
      </p:pic>
    </p:spTree>
    <p:extLst>
      <p:ext uri="{BB962C8B-B14F-4D97-AF65-F5344CB8AC3E}">
        <p14:creationId xmlns:p14="http://schemas.microsoft.com/office/powerpoint/2010/main" val="632783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1000"/>
                                        <p:tgtEl>
                                          <p:spTgt spid="3"/>
                                        </p:tgtEl>
                                      </p:cBhvr>
                                    </p:animEffect>
                                    <p:anim calcmode="lin" valueType="num">
                                      <p:cBhvr>
                                        <p:cTn id="47" dur="1000"/>
                                        <p:tgtEl>
                                          <p:spTgt spid="3"/>
                                        </p:tgtEl>
                                        <p:attrNameLst>
                                          <p:attrName>ppt_x</p:attrName>
                                        </p:attrNameLst>
                                      </p:cBhvr>
                                      <p:tavLst>
                                        <p:tav tm="0">
                                          <p:val>
                                            <p:strVal val="ppt_x"/>
                                          </p:val>
                                        </p:tav>
                                        <p:tav tm="100000">
                                          <p:val>
                                            <p:strVal val="ppt_x"/>
                                          </p:val>
                                        </p:tav>
                                      </p:tavLst>
                                    </p:anim>
                                    <p:anim calcmode="lin" valueType="num">
                                      <p:cBhvr>
                                        <p:cTn id="48" dur="1000"/>
                                        <p:tgtEl>
                                          <p:spTgt spid="3"/>
                                        </p:tgtEl>
                                        <p:attrNameLst>
                                          <p:attrName>ppt_y</p:attrName>
                                        </p:attrNameLst>
                                      </p:cBhvr>
                                      <p:tavLst>
                                        <p:tav tm="0">
                                          <p:val>
                                            <p:strVal val="ppt_y"/>
                                          </p:val>
                                        </p:tav>
                                        <p:tav tm="100000">
                                          <p:val>
                                            <p:strVal val="ppt_y+.1"/>
                                          </p:val>
                                        </p:tav>
                                      </p:tavLst>
                                    </p:anim>
                                    <p:set>
                                      <p:cBhvr>
                                        <p:cTn id="49" dur="1" fill="hold">
                                          <p:stCondLst>
                                            <p:cond delay="999"/>
                                          </p:stCondLst>
                                        </p:cTn>
                                        <p:tgtEl>
                                          <p:spTgt spid="3"/>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anim calcmode="lin" valueType="num">
                                      <p:cBhvr>
                                        <p:cTn id="53" dur="1000" fill="hold"/>
                                        <p:tgtEl>
                                          <p:spTgt spid="5"/>
                                        </p:tgtEl>
                                        <p:attrNameLst>
                                          <p:attrName>ppt_x</p:attrName>
                                        </p:attrNameLst>
                                      </p:cBhvr>
                                      <p:tavLst>
                                        <p:tav tm="0">
                                          <p:val>
                                            <p:strVal val="#ppt_x"/>
                                          </p:val>
                                        </p:tav>
                                        <p:tav tm="100000">
                                          <p:val>
                                            <p:strVal val="#ppt_x"/>
                                          </p:val>
                                        </p:tav>
                                      </p:tavLst>
                                    </p:anim>
                                    <p:anim calcmode="lin" valueType="num">
                                      <p:cBhvr>
                                        <p:cTn id="5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70F2B9F5-3230-47F4-A91A-7971CA1EBA12}"/>
              </a:ext>
            </a:extLst>
          </p:cNvPr>
          <p:cNvGrpSpPr/>
          <p:nvPr/>
        </p:nvGrpSpPr>
        <p:grpSpPr>
          <a:xfrm>
            <a:off x="-2892" y="2066900"/>
            <a:ext cx="9144000" cy="1193499"/>
            <a:chOff x="-4282523" y="2186464"/>
            <a:chExt cx="9144000" cy="2729894"/>
          </a:xfrm>
        </p:grpSpPr>
        <p:sp>
          <p:nvSpPr>
            <p:cNvPr id="14" name="Rectangle 2" descr="psb">
              <a:extLst>
                <a:ext uri="{FF2B5EF4-FFF2-40B4-BE49-F238E27FC236}">
                  <a16:creationId xmlns:a16="http://schemas.microsoft.com/office/drawing/2014/main" id="{738C457F-9990-4E46-9803-922FC51D7BEB}"/>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B1FE0FA8-F676-413A-BF1B-ADED28ED5BD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数据字典</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6669E880-5BF7-4AAC-8B5A-D02A6257D325}"/>
              </a:ext>
            </a:extLst>
          </p:cNvPr>
          <p:cNvSpPr txBox="1"/>
          <p:nvPr/>
        </p:nvSpPr>
        <p:spPr>
          <a:xfrm>
            <a:off x="157563" y="972860"/>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管理员</a:t>
            </a:r>
            <a:r>
              <a:rPr lang="en-US" altLang="zh-CN" sz="1400" b="1" dirty="0">
                <a:latin typeface="微软雅黑" panose="020B0503020204020204" pitchFamily="34" charset="-122"/>
                <a:ea typeface="微软雅黑" panose="020B0503020204020204" pitchFamily="34" charset="-122"/>
                <a:cs typeface="黑体" panose="02010609060101010101" charset="-122"/>
              </a:rPr>
              <a:t>ER</a:t>
            </a:r>
            <a:r>
              <a:rPr lang="zh-CN" altLang="en-US" sz="1400" b="1" dirty="0">
                <a:latin typeface="微软雅黑" panose="020B0503020204020204" pitchFamily="34" charset="-122"/>
                <a:ea typeface="微软雅黑" panose="020B0503020204020204" pitchFamily="34" charset="-122"/>
                <a:cs typeface="黑体" panose="02010609060101010101" charset="-122"/>
              </a:rPr>
              <a:t>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pic>
        <p:nvPicPr>
          <p:cNvPr id="6" name="图片 5">
            <a:extLst>
              <a:ext uri="{FF2B5EF4-FFF2-40B4-BE49-F238E27FC236}">
                <a16:creationId xmlns:a16="http://schemas.microsoft.com/office/drawing/2014/main" id="{F2C6AA65-8B2F-485E-8E01-C33B551DCA37}"/>
              </a:ext>
            </a:extLst>
          </p:cNvPr>
          <p:cNvPicPr>
            <a:picLocks noChangeAspect="1"/>
          </p:cNvPicPr>
          <p:nvPr/>
        </p:nvPicPr>
        <p:blipFill>
          <a:blip r:embed="rId3"/>
          <a:stretch>
            <a:fillRect/>
          </a:stretch>
        </p:blipFill>
        <p:spPr>
          <a:xfrm>
            <a:off x="1187624" y="1706860"/>
            <a:ext cx="7116484" cy="1980710"/>
          </a:xfrm>
          <a:prstGeom prst="rect">
            <a:avLst/>
          </a:prstGeom>
        </p:spPr>
      </p:pic>
      <p:pic>
        <p:nvPicPr>
          <p:cNvPr id="8" name="图片 7">
            <a:extLst>
              <a:ext uri="{FF2B5EF4-FFF2-40B4-BE49-F238E27FC236}">
                <a16:creationId xmlns:a16="http://schemas.microsoft.com/office/drawing/2014/main" id="{13EA8B85-5419-425D-BB78-E1417DE6C1F4}"/>
              </a:ext>
            </a:extLst>
          </p:cNvPr>
          <p:cNvPicPr>
            <a:picLocks noChangeAspect="1"/>
          </p:cNvPicPr>
          <p:nvPr/>
        </p:nvPicPr>
        <p:blipFill>
          <a:blip r:embed="rId4"/>
          <a:stretch>
            <a:fillRect/>
          </a:stretch>
        </p:blipFill>
        <p:spPr>
          <a:xfrm>
            <a:off x="1810110" y="724284"/>
            <a:ext cx="5871512" cy="4067447"/>
          </a:xfrm>
          <a:prstGeom prst="rect">
            <a:avLst/>
          </a:prstGeom>
        </p:spPr>
      </p:pic>
    </p:spTree>
    <p:extLst>
      <p:ext uri="{BB962C8B-B14F-4D97-AF65-F5344CB8AC3E}">
        <p14:creationId xmlns:p14="http://schemas.microsoft.com/office/powerpoint/2010/main" val="3651993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1000"/>
                                        <p:tgtEl>
                                          <p:spTgt spid="6"/>
                                        </p:tgtEl>
                                      </p:cBhvr>
                                    </p:animEffect>
                                    <p:anim calcmode="lin" valueType="num">
                                      <p:cBhvr>
                                        <p:cTn id="47" dur="1000"/>
                                        <p:tgtEl>
                                          <p:spTgt spid="6"/>
                                        </p:tgtEl>
                                        <p:attrNameLst>
                                          <p:attrName>ppt_x</p:attrName>
                                        </p:attrNameLst>
                                      </p:cBhvr>
                                      <p:tavLst>
                                        <p:tav tm="0">
                                          <p:val>
                                            <p:strVal val="ppt_x"/>
                                          </p:val>
                                        </p:tav>
                                        <p:tav tm="100000">
                                          <p:val>
                                            <p:strVal val="ppt_x"/>
                                          </p:val>
                                        </p:tav>
                                      </p:tavLst>
                                    </p:anim>
                                    <p:anim calcmode="lin" valueType="num">
                                      <p:cBhvr>
                                        <p:cTn id="48" dur="1000"/>
                                        <p:tgtEl>
                                          <p:spTgt spid="6"/>
                                        </p:tgtEl>
                                        <p:attrNameLst>
                                          <p:attrName>ppt_y</p:attrName>
                                        </p:attrNameLst>
                                      </p:cBhvr>
                                      <p:tavLst>
                                        <p:tav tm="0">
                                          <p:val>
                                            <p:strVal val="ppt_y"/>
                                          </p:val>
                                        </p:tav>
                                        <p:tav tm="100000">
                                          <p:val>
                                            <p:strVal val="ppt_y+.1"/>
                                          </p:val>
                                        </p:tav>
                                      </p:tavLst>
                                    </p:anim>
                                    <p:set>
                                      <p:cBhvr>
                                        <p:cTn id="49" dur="1" fill="hold">
                                          <p:stCondLst>
                                            <p:cond delay="999"/>
                                          </p:stCondLst>
                                        </p:cTn>
                                        <p:tgtEl>
                                          <p:spTgt spid="6"/>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2339752" y="488421"/>
            <a:ext cx="5040560"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31.SRS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中是否对定义了系统的实现环境？运行环境？</a:t>
            </a:r>
          </a:p>
        </p:txBody>
      </p:sp>
      <p:sp>
        <p:nvSpPr>
          <p:cNvPr id="10" name="文本框 9">
            <a:extLst>
              <a:ext uri="{FF2B5EF4-FFF2-40B4-BE49-F238E27FC236}">
                <a16:creationId xmlns:a16="http://schemas.microsoft.com/office/drawing/2014/main" id="{4484FDEE-0DE1-4983-8B72-E6380D23C628}"/>
              </a:ext>
            </a:extLst>
          </p:cNvPr>
          <p:cNvSpPr txBox="1"/>
          <p:nvPr/>
        </p:nvSpPr>
        <p:spPr>
          <a:xfrm>
            <a:off x="1331640" y="1202804"/>
            <a:ext cx="6696743" cy="3003515"/>
          </a:xfrm>
          <a:prstGeom prst="rect">
            <a:avLst/>
          </a:prstGeom>
          <a:noFill/>
        </p:spPr>
        <p:txBody>
          <a:bodyPr wrap="square">
            <a:spAutoFit/>
          </a:bodyPr>
          <a:lstStyle/>
          <a:p>
            <a:pPr algn="just">
              <a:lnSpc>
                <a:spcPct val="150000"/>
              </a:lnSpc>
            </a:pPr>
            <a:r>
              <a:rPr lang="zh-CN" altLang="en-US" sz="1600" b="1" kern="100" dirty="0">
                <a:solidFill>
                  <a:srgbClr val="EA5514"/>
                </a:solidFill>
                <a:effectLst/>
                <a:latin typeface="微软雅黑" panose="020B0503020204020204" pitchFamily="34" charset="-122"/>
                <a:ea typeface="微软雅黑" panose="020B0503020204020204" pitchFamily="34" charset="-122"/>
                <a:cs typeface="Times New Roman" panose="02020603050405020304" pitchFamily="18" charset="0"/>
              </a:rPr>
              <a:t>实现</a:t>
            </a:r>
            <a:r>
              <a:rPr lang="zh-CN" altLang="zh-CN" sz="1600" b="1" kern="100" dirty="0">
                <a:solidFill>
                  <a:srgbClr val="EA5514"/>
                </a:solidFill>
                <a:effectLst/>
                <a:latin typeface="微软雅黑" panose="020B0503020204020204" pitchFamily="34" charset="-122"/>
                <a:ea typeface="微软雅黑" panose="020B0503020204020204" pitchFamily="34" charset="-122"/>
                <a:cs typeface="Times New Roman" panose="02020603050405020304" pitchFamily="18" charset="0"/>
              </a:rPr>
              <a:t>环境：</a:t>
            </a:r>
            <a:endParaRPr lang="en-US" altLang="zh-CN" sz="1600" b="1" kern="100" dirty="0">
              <a:solidFill>
                <a:srgbClr val="EA551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	Android</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应用开发环境（</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Flutter</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框架）</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开发工具：</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Android Studio</a:t>
            </a:r>
          </a:p>
          <a:p>
            <a:pPr algn="just">
              <a:lnSpc>
                <a:spcPct val="150000"/>
              </a:lnSpc>
            </a:pPr>
            <a:r>
              <a:rPr lang="zh-CN" altLang="zh-CN" sz="1600" b="1" kern="100" dirty="0">
                <a:solidFill>
                  <a:srgbClr val="EA5514"/>
                </a:solidFill>
                <a:effectLst/>
                <a:latin typeface="微软雅黑" panose="020B0503020204020204" pitchFamily="34" charset="-122"/>
                <a:ea typeface="微软雅黑" panose="020B0503020204020204" pitchFamily="34" charset="-122"/>
                <a:cs typeface="Times New Roman" panose="02020603050405020304" pitchFamily="18" charset="0"/>
              </a:rPr>
              <a:t>运行环境：</a:t>
            </a:r>
          </a:p>
          <a:p>
            <a:pPr indent="266700"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客户端：允许用户从互联网连接使用</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00" dirty="0" err="1">
                <a:effectLst/>
                <a:latin typeface="微软雅黑" panose="020B0503020204020204" pitchFamily="34" charset="-122"/>
                <a:ea typeface="微软雅黑" panose="020B0503020204020204" pitchFamily="34" charset="-122"/>
                <a:cs typeface="Times New Roman" panose="02020603050405020304" pitchFamily="18" charset="0"/>
              </a:rPr>
              <a:t>ios</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智能手机进行访问，搭载</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Android 5.0/iOS7</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及以上的移动设备；</a:t>
            </a:r>
          </a:p>
          <a:p>
            <a:pPr indent="266700" algn="just">
              <a:lnSpc>
                <a:spcPct val="150000"/>
              </a:lnSpc>
            </a:pP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 2. </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管理端：允许管理员从</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IE8.0</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版本及以上浏览器访问；</a:t>
            </a:r>
          </a:p>
          <a:p>
            <a:pPr indent="266700" algn="just">
              <a:lnSpc>
                <a:spcPct val="150000"/>
              </a:lnSpc>
            </a:pP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 3. </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服务器端：可在满足服务器部署要求的云服务器上运行。</a:t>
            </a:r>
          </a:p>
        </p:txBody>
      </p:sp>
    </p:spTree>
    <p:extLst>
      <p:ext uri="{BB962C8B-B14F-4D97-AF65-F5344CB8AC3E}">
        <p14:creationId xmlns:p14="http://schemas.microsoft.com/office/powerpoint/2010/main" val="1288342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268C100-814C-43B8-BF07-5A7C03FF54AC}"/>
              </a:ext>
            </a:extLst>
          </p:cNvPr>
          <p:cNvGrpSpPr/>
          <p:nvPr/>
        </p:nvGrpSpPr>
        <p:grpSpPr>
          <a:xfrm>
            <a:off x="0" y="1848474"/>
            <a:ext cx="9144000" cy="1563069"/>
            <a:chOff x="-4282523" y="2186464"/>
            <a:chExt cx="9144000" cy="2729894"/>
          </a:xfrm>
        </p:grpSpPr>
        <p:sp>
          <p:nvSpPr>
            <p:cNvPr id="12" name="Rectangle 2" descr="psb">
              <a:extLst>
                <a:ext uri="{FF2B5EF4-FFF2-40B4-BE49-F238E27FC236}">
                  <a16:creationId xmlns:a16="http://schemas.microsoft.com/office/drawing/2014/main" id="{671FDC12-D3FF-43B1-84EE-90B5889F66A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9D26EC74-AB0A-46C2-B8CD-40071DFAEBE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1547664" y="344309"/>
            <a:ext cx="6804248"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32.</a:t>
            </a:r>
            <a:r>
              <a:rPr lang="en-US" altLang="zh-CN" sz="1200" b="1" dirty="0">
                <a:latin typeface="微软雅黑" panose="020B0503020204020204" pitchFamily="34" charset="-122"/>
                <a:ea typeface="微软雅黑" panose="020B0503020204020204" pitchFamily="34" charset="-122"/>
              </a:rPr>
              <a:t> SRS</a:t>
            </a:r>
            <a:r>
              <a:rPr lang="zh-CN" altLang="zh-CN" sz="1200" b="1" dirty="0">
                <a:latin typeface="微软雅黑" panose="020B0503020204020204" pitchFamily="34" charset="-122"/>
                <a:ea typeface="微软雅黑" panose="020B0503020204020204" pitchFamily="34" charset="-122"/>
              </a:rPr>
              <a:t>中是否对各类用户的需求表明了来源？各部分之间是否建立了链接关系或索引关系？</a:t>
            </a:r>
            <a:endParaRPr lang="zh-CN" altLang="en-US" sz="1200" b="1" dirty="0">
              <a:latin typeface="微软雅黑" panose="020B0503020204020204" pitchFamily="34" charset="-122"/>
              <a:ea typeface="微软雅黑" panose="020B0503020204020204" pitchFamily="34" charset="-122"/>
              <a:cs typeface="华文楷体" panose="02010600040101010101" charset="-122"/>
            </a:endParaRPr>
          </a:p>
        </p:txBody>
      </p:sp>
      <p:pic>
        <p:nvPicPr>
          <p:cNvPr id="2" name="图片 1">
            <a:extLst>
              <a:ext uri="{FF2B5EF4-FFF2-40B4-BE49-F238E27FC236}">
                <a16:creationId xmlns:a16="http://schemas.microsoft.com/office/drawing/2014/main" id="{49EBFB66-9FD6-4069-BECC-28F6F270B69C}"/>
              </a:ext>
            </a:extLst>
          </p:cNvPr>
          <p:cNvPicPr>
            <a:picLocks noChangeAspect="1"/>
          </p:cNvPicPr>
          <p:nvPr/>
        </p:nvPicPr>
        <p:blipFill>
          <a:blip r:embed="rId3"/>
          <a:stretch>
            <a:fillRect/>
          </a:stretch>
        </p:blipFill>
        <p:spPr>
          <a:xfrm>
            <a:off x="2411760" y="1418828"/>
            <a:ext cx="4173967" cy="1656184"/>
          </a:xfrm>
          <a:prstGeom prst="rect">
            <a:avLst/>
          </a:prstGeom>
        </p:spPr>
      </p:pic>
      <p:sp>
        <p:nvSpPr>
          <p:cNvPr id="4" name="文本框 3">
            <a:extLst>
              <a:ext uri="{FF2B5EF4-FFF2-40B4-BE49-F238E27FC236}">
                <a16:creationId xmlns:a16="http://schemas.microsoft.com/office/drawing/2014/main" id="{8B09E685-35E2-449F-B4CF-9C345B64B87E}"/>
              </a:ext>
            </a:extLst>
          </p:cNvPr>
          <p:cNvSpPr txBox="1"/>
          <p:nvPr/>
        </p:nvSpPr>
        <p:spPr>
          <a:xfrm>
            <a:off x="2134336" y="3552157"/>
            <a:ext cx="7005400"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相应的用例文档和测试用例以及用户手册文档建立了链接关系</a:t>
            </a:r>
          </a:p>
        </p:txBody>
      </p:sp>
    </p:spTree>
    <p:extLst>
      <p:ext uri="{BB962C8B-B14F-4D97-AF65-F5344CB8AC3E}">
        <p14:creationId xmlns:p14="http://schemas.microsoft.com/office/powerpoint/2010/main" val="2175694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1512460" y="338497"/>
            <a:ext cx="6754431"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33.</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针对需求的复杂关节，是否使用了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UML</a:t>
            </a:r>
            <a:r>
              <a:rPr lang="zh-CN" altLang="en-US" sz="1200" b="1" dirty="0">
                <a:latin typeface="微软雅黑" panose="020B0503020204020204" pitchFamily="34" charset="-122"/>
                <a:ea typeface="微软雅黑" panose="020B0503020204020204" pitchFamily="34" charset="-122"/>
                <a:cs typeface="华文楷体" panose="02010600040101010101" charset="-122"/>
              </a:rPr>
              <a:t>工具进行了进一步的需求分析说明？具体是什么？</a:t>
            </a:r>
          </a:p>
        </p:txBody>
      </p:sp>
      <p:sp>
        <p:nvSpPr>
          <p:cNvPr id="10" name="文本框 9">
            <a:extLst>
              <a:ext uri="{FF2B5EF4-FFF2-40B4-BE49-F238E27FC236}">
                <a16:creationId xmlns:a16="http://schemas.microsoft.com/office/drawing/2014/main" id="{6B4122FC-BD01-45A5-B1DA-9E2D459DDD9C}"/>
              </a:ext>
            </a:extLst>
          </p:cNvPr>
          <p:cNvSpPr txBox="1"/>
          <p:nvPr/>
        </p:nvSpPr>
        <p:spPr>
          <a:xfrm>
            <a:off x="241671" y="1922884"/>
            <a:ext cx="1936207" cy="1895519"/>
          </a:xfrm>
          <a:prstGeom prst="rect">
            <a:avLst/>
          </a:prstGeom>
          <a:noFill/>
        </p:spPr>
        <p:txBody>
          <a:bodyPr wrap="square">
            <a:spAutoFit/>
          </a:bodyPr>
          <a:lstStyle/>
          <a:p>
            <a:pPr indent="266700">
              <a:lnSpc>
                <a:spcPct val="150000"/>
              </a:lnSpc>
            </a:pPr>
            <a:r>
              <a:rPr lang="zh-CN" altLang="zh-CN" sz="1600" b="1" dirty="0">
                <a:latin typeface="微软雅黑" panose="020B0503020204020204" pitchFamily="34" charset="-122"/>
                <a:ea typeface="微软雅黑" panose="020B0503020204020204" pitchFamily="34" charset="-122"/>
                <a:cs typeface="黑体" panose="02010609060101010101" charset="-122"/>
              </a:rPr>
              <a:t>我们对</a:t>
            </a:r>
            <a:r>
              <a:rPr lang="zh-CN" altLang="zh-CN" sz="1600" b="1" dirty="0">
                <a:solidFill>
                  <a:srgbClr val="EA5514"/>
                </a:solidFill>
                <a:latin typeface="微软雅黑" panose="020B0503020204020204" pitchFamily="34" charset="-122"/>
                <a:ea typeface="微软雅黑" panose="020B0503020204020204" pitchFamily="34" charset="-122"/>
                <a:cs typeface="黑体" panose="02010609060101010101" charset="-122"/>
              </a:rPr>
              <a:t>用户注册</a:t>
            </a:r>
            <a:r>
              <a:rPr lang="zh-CN" altLang="zh-CN" sz="1600" b="1" dirty="0">
                <a:latin typeface="微软雅黑" panose="020B0503020204020204" pitchFamily="34" charset="-122"/>
                <a:ea typeface="微软雅黑" panose="020B0503020204020204" pitchFamily="34" charset="-122"/>
                <a:cs typeface="黑体" panose="02010609060101010101" charset="-122"/>
              </a:rPr>
              <a:t>这一个比较复杂的需求使用了顺序图</a:t>
            </a:r>
            <a:r>
              <a:rPr lang="zh-CN" altLang="en-US" sz="1600" b="1" dirty="0">
                <a:latin typeface="微软雅黑" panose="020B0503020204020204" pitchFamily="34" charset="-122"/>
                <a:ea typeface="微软雅黑" panose="020B0503020204020204" pitchFamily="34" charset="-122"/>
                <a:cs typeface="黑体" panose="02010609060101010101" charset="-122"/>
              </a:rPr>
              <a:t>与对话框图</a:t>
            </a:r>
            <a:r>
              <a:rPr lang="zh-CN" altLang="zh-CN" sz="1600" b="1" dirty="0">
                <a:latin typeface="微软雅黑" panose="020B0503020204020204" pitchFamily="34" charset="-122"/>
                <a:ea typeface="微软雅黑" panose="020B0503020204020204" pitchFamily="34" charset="-122"/>
                <a:cs typeface="黑体" panose="02010609060101010101" charset="-122"/>
              </a:rPr>
              <a:t>进行进一步的说明</a:t>
            </a:r>
          </a:p>
        </p:txBody>
      </p:sp>
      <p:pic>
        <p:nvPicPr>
          <p:cNvPr id="4" name="图片 3">
            <a:extLst>
              <a:ext uri="{FF2B5EF4-FFF2-40B4-BE49-F238E27FC236}">
                <a16:creationId xmlns:a16="http://schemas.microsoft.com/office/drawing/2014/main" id="{D7B38C53-C464-4413-9014-174942A77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8481" y="1225377"/>
            <a:ext cx="2611643" cy="2618808"/>
          </a:xfrm>
          <a:prstGeom prst="rect">
            <a:avLst/>
          </a:prstGeom>
        </p:spPr>
      </p:pic>
      <p:pic>
        <p:nvPicPr>
          <p:cNvPr id="6" name="图片 5">
            <a:extLst>
              <a:ext uri="{FF2B5EF4-FFF2-40B4-BE49-F238E27FC236}">
                <a16:creationId xmlns:a16="http://schemas.microsoft.com/office/drawing/2014/main" id="{624D1F1F-4E2E-4A5E-BF27-586D6B678F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0652" y="1251160"/>
            <a:ext cx="3675825" cy="2567243"/>
          </a:xfrm>
          <a:prstGeom prst="rect">
            <a:avLst/>
          </a:prstGeom>
        </p:spPr>
      </p:pic>
      <p:sp>
        <p:nvSpPr>
          <p:cNvPr id="15" name="文本框 14">
            <a:extLst>
              <a:ext uri="{FF2B5EF4-FFF2-40B4-BE49-F238E27FC236}">
                <a16:creationId xmlns:a16="http://schemas.microsoft.com/office/drawing/2014/main" id="{2E9B4270-D078-47F0-A900-33A816ED5DC5}"/>
              </a:ext>
            </a:extLst>
          </p:cNvPr>
          <p:cNvSpPr txBox="1"/>
          <p:nvPr/>
        </p:nvSpPr>
        <p:spPr>
          <a:xfrm>
            <a:off x="2483768" y="4233066"/>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登录注册顺序图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
        <p:nvSpPr>
          <p:cNvPr id="16" name="文本框 15">
            <a:extLst>
              <a:ext uri="{FF2B5EF4-FFF2-40B4-BE49-F238E27FC236}">
                <a16:creationId xmlns:a16="http://schemas.microsoft.com/office/drawing/2014/main" id="{C786CFFB-F547-407E-8670-D04A7E8B53AF}"/>
              </a:ext>
            </a:extLst>
          </p:cNvPr>
          <p:cNvSpPr txBox="1"/>
          <p:nvPr/>
        </p:nvSpPr>
        <p:spPr>
          <a:xfrm>
            <a:off x="5940152" y="4233066"/>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登录注册对话框图</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Tree>
    <p:extLst>
      <p:ext uri="{BB962C8B-B14F-4D97-AF65-F5344CB8AC3E}">
        <p14:creationId xmlns:p14="http://schemas.microsoft.com/office/powerpoint/2010/main" val="1169141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969A6150-907E-4E83-8C40-0A93CE7326BE}"/>
              </a:ext>
            </a:extLst>
          </p:cNvPr>
          <p:cNvGrpSpPr/>
          <p:nvPr/>
        </p:nvGrpSpPr>
        <p:grpSpPr>
          <a:xfrm>
            <a:off x="0" y="1848474"/>
            <a:ext cx="9144000" cy="1563069"/>
            <a:chOff x="-4282523" y="2186464"/>
            <a:chExt cx="9144000" cy="2729894"/>
          </a:xfrm>
        </p:grpSpPr>
        <p:sp>
          <p:nvSpPr>
            <p:cNvPr id="13" name="Rectangle 2" descr="psb">
              <a:extLst>
                <a:ext uri="{FF2B5EF4-FFF2-40B4-BE49-F238E27FC236}">
                  <a16:creationId xmlns:a16="http://schemas.microsoft.com/office/drawing/2014/main" id="{F3B2AC50-2422-45AD-9CD9-38577826F0F4}"/>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D2136933-4A79-43B0-847D-87652C1C722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1547664" y="344309"/>
            <a:ext cx="6804248"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34.</a:t>
            </a:r>
            <a:r>
              <a:rPr lang="zh-CN" altLang="zh-CN" sz="1200" b="1" dirty="0">
                <a:latin typeface="微软雅黑" panose="020B0503020204020204" pitchFamily="34" charset="-122"/>
                <a:ea typeface="微软雅黑" panose="020B0503020204020204" pitchFamily="34" charset="-122"/>
              </a:rPr>
              <a:t>对描述需求所使用的</a:t>
            </a:r>
            <a:r>
              <a:rPr lang="en-US" altLang="zh-CN" sz="1200" b="1" dirty="0">
                <a:latin typeface="微软雅黑" panose="020B0503020204020204" pitchFamily="34" charset="-122"/>
                <a:ea typeface="微软雅黑" panose="020B0503020204020204" pitchFamily="34" charset="-122"/>
              </a:rPr>
              <a:t>UML</a:t>
            </a:r>
            <a:r>
              <a:rPr lang="zh-CN" altLang="zh-CN" sz="1200" b="1" dirty="0">
                <a:latin typeface="微软雅黑" panose="020B0503020204020204" pitchFamily="34" charset="-122"/>
                <a:ea typeface="微软雅黑" panose="020B0503020204020204" pitchFamily="34" charset="-122"/>
              </a:rPr>
              <a:t>图例是否与需求对象合适、匹配？描述是否准确？</a:t>
            </a:r>
            <a:endParaRPr lang="zh-CN" altLang="en-US" sz="1200" b="1" dirty="0">
              <a:latin typeface="微软雅黑" panose="020B0503020204020204" pitchFamily="34" charset="-122"/>
              <a:ea typeface="微软雅黑" panose="020B0503020204020204" pitchFamily="34" charset="-122"/>
              <a:cs typeface="华文楷体" panose="02010600040101010101" charset="-122"/>
            </a:endParaRPr>
          </a:p>
        </p:txBody>
      </p:sp>
      <p:pic>
        <p:nvPicPr>
          <p:cNvPr id="3" name="图片 2">
            <a:extLst>
              <a:ext uri="{FF2B5EF4-FFF2-40B4-BE49-F238E27FC236}">
                <a16:creationId xmlns:a16="http://schemas.microsoft.com/office/drawing/2014/main" id="{FE19251A-502E-4AC7-8EF7-1DE67DE4F385}"/>
              </a:ext>
            </a:extLst>
          </p:cNvPr>
          <p:cNvPicPr>
            <a:picLocks noChangeAspect="1"/>
          </p:cNvPicPr>
          <p:nvPr/>
        </p:nvPicPr>
        <p:blipFill>
          <a:blip r:embed="rId3"/>
          <a:stretch>
            <a:fillRect/>
          </a:stretch>
        </p:blipFill>
        <p:spPr>
          <a:xfrm>
            <a:off x="565482" y="1098015"/>
            <a:ext cx="2305213" cy="2945882"/>
          </a:xfrm>
          <a:prstGeom prst="rect">
            <a:avLst/>
          </a:prstGeom>
        </p:spPr>
      </p:pic>
      <p:pic>
        <p:nvPicPr>
          <p:cNvPr id="5" name="图片 4">
            <a:extLst>
              <a:ext uri="{FF2B5EF4-FFF2-40B4-BE49-F238E27FC236}">
                <a16:creationId xmlns:a16="http://schemas.microsoft.com/office/drawing/2014/main" id="{5D20F9FF-7FF0-47EC-87B9-9F5FB24E4486}"/>
              </a:ext>
            </a:extLst>
          </p:cNvPr>
          <p:cNvPicPr>
            <a:picLocks noChangeAspect="1"/>
          </p:cNvPicPr>
          <p:nvPr/>
        </p:nvPicPr>
        <p:blipFill>
          <a:blip r:embed="rId4"/>
          <a:stretch>
            <a:fillRect/>
          </a:stretch>
        </p:blipFill>
        <p:spPr>
          <a:xfrm>
            <a:off x="3338053" y="1153844"/>
            <a:ext cx="2125886" cy="2952328"/>
          </a:xfrm>
          <a:prstGeom prst="rect">
            <a:avLst/>
          </a:prstGeom>
        </p:spPr>
      </p:pic>
      <p:pic>
        <p:nvPicPr>
          <p:cNvPr id="6" name="图片 5">
            <a:extLst>
              <a:ext uri="{FF2B5EF4-FFF2-40B4-BE49-F238E27FC236}">
                <a16:creationId xmlns:a16="http://schemas.microsoft.com/office/drawing/2014/main" id="{8D9C78E4-4C4B-495F-9AD4-BD7C6301F7B5}"/>
              </a:ext>
            </a:extLst>
          </p:cNvPr>
          <p:cNvPicPr>
            <a:picLocks noChangeAspect="1"/>
          </p:cNvPicPr>
          <p:nvPr/>
        </p:nvPicPr>
        <p:blipFill>
          <a:blip r:embed="rId5"/>
          <a:stretch>
            <a:fillRect/>
          </a:stretch>
        </p:blipFill>
        <p:spPr>
          <a:xfrm>
            <a:off x="5868144" y="1343827"/>
            <a:ext cx="2236167" cy="1368152"/>
          </a:xfrm>
          <a:prstGeom prst="rect">
            <a:avLst/>
          </a:prstGeom>
        </p:spPr>
      </p:pic>
    </p:spTree>
    <p:extLst>
      <p:ext uri="{BB962C8B-B14F-4D97-AF65-F5344CB8AC3E}">
        <p14:creationId xmlns:p14="http://schemas.microsoft.com/office/powerpoint/2010/main" val="4206268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6">
            <a:extLst>
              <a:ext uri="{FF2B5EF4-FFF2-40B4-BE49-F238E27FC236}">
                <a16:creationId xmlns:a16="http://schemas.microsoft.com/office/drawing/2014/main" id="{E8372EC4-3457-4059-8D28-98373C3ACFCD}"/>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8" name="Oval 3">
            <a:extLst>
              <a:ext uri="{FF2B5EF4-FFF2-40B4-BE49-F238E27FC236}">
                <a16:creationId xmlns:a16="http://schemas.microsoft.com/office/drawing/2014/main" id="{EEB49654-63B4-462C-924D-FA63A1B4C31A}"/>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9" name="Oval 4">
            <a:extLst>
              <a:ext uri="{FF2B5EF4-FFF2-40B4-BE49-F238E27FC236}">
                <a16:creationId xmlns:a16="http://schemas.microsoft.com/office/drawing/2014/main" id="{7AD24996-F573-4BDA-8EC3-2B5034CD1552}"/>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0" name="Oval 5">
            <a:extLst>
              <a:ext uri="{FF2B5EF4-FFF2-40B4-BE49-F238E27FC236}">
                <a16:creationId xmlns:a16="http://schemas.microsoft.com/office/drawing/2014/main" id="{54672D90-FC89-41E2-8231-5AE1B9FEDBD1}"/>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1" name="Rectangle 39">
            <a:extLst>
              <a:ext uri="{FF2B5EF4-FFF2-40B4-BE49-F238E27FC236}">
                <a16:creationId xmlns:a16="http://schemas.microsoft.com/office/drawing/2014/main" id="{F07E4C18-4BBB-4C48-BC8E-CB08C733643B}"/>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2" name="Rectangle 39">
            <a:extLst>
              <a:ext uri="{FF2B5EF4-FFF2-40B4-BE49-F238E27FC236}">
                <a16:creationId xmlns:a16="http://schemas.microsoft.com/office/drawing/2014/main" id="{16C30EC6-1487-46C7-9DAD-E7A80449D949}"/>
              </a:ext>
            </a:extLst>
          </p:cNvPr>
          <p:cNvSpPr>
            <a:spLocks noChangeArrowheads="1"/>
          </p:cNvSpPr>
          <p:nvPr/>
        </p:nvSpPr>
        <p:spPr bwMode="auto">
          <a:xfrm>
            <a:off x="915987" y="338497"/>
            <a:ext cx="112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里程碑移交</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CB0D0FD3-FB94-4FC1-92DF-2E30C7D6B683}"/>
              </a:ext>
            </a:extLst>
          </p:cNvPr>
          <p:cNvPicPr>
            <a:picLocks noChangeAspect="1"/>
          </p:cNvPicPr>
          <p:nvPr/>
        </p:nvPicPr>
        <p:blipFill>
          <a:blip r:embed="rId2"/>
          <a:stretch>
            <a:fillRect/>
          </a:stretch>
        </p:blipFill>
        <p:spPr>
          <a:xfrm>
            <a:off x="0" y="1461608"/>
            <a:ext cx="9144000" cy="980492"/>
          </a:xfrm>
          <a:prstGeom prst="rect">
            <a:avLst/>
          </a:prstGeom>
        </p:spPr>
      </p:pic>
      <p:sp>
        <p:nvSpPr>
          <p:cNvPr id="15" name="矩形 14">
            <a:extLst>
              <a:ext uri="{FF2B5EF4-FFF2-40B4-BE49-F238E27FC236}">
                <a16:creationId xmlns:a16="http://schemas.microsoft.com/office/drawing/2014/main" id="{A1B46957-8BA4-4AE6-BEDF-1C55B663B5EB}"/>
              </a:ext>
            </a:extLst>
          </p:cNvPr>
          <p:cNvSpPr/>
          <p:nvPr/>
        </p:nvSpPr>
        <p:spPr>
          <a:xfrm>
            <a:off x="3491880" y="1026794"/>
            <a:ext cx="2097546"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软件需求规格说明</a:t>
            </a:r>
            <a:endParaRPr lang="zh-CN" altLang="en-US" dirty="0">
              <a:solidFill>
                <a:srgbClr val="EA5514"/>
              </a:solidFill>
            </a:endParaRPr>
          </a:p>
        </p:txBody>
      </p:sp>
      <p:pic>
        <p:nvPicPr>
          <p:cNvPr id="5" name="图片 4">
            <a:extLst>
              <a:ext uri="{FF2B5EF4-FFF2-40B4-BE49-F238E27FC236}">
                <a16:creationId xmlns:a16="http://schemas.microsoft.com/office/drawing/2014/main" id="{D7180647-2260-43A2-AE19-97764315956B}"/>
              </a:ext>
            </a:extLst>
          </p:cNvPr>
          <p:cNvPicPr>
            <a:picLocks noChangeAspect="1"/>
          </p:cNvPicPr>
          <p:nvPr/>
        </p:nvPicPr>
        <p:blipFill>
          <a:blip r:embed="rId3"/>
          <a:stretch>
            <a:fillRect/>
          </a:stretch>
        </p:blipFill>
        <p:spPr>
          <a:xfrm>
            <a:off x="0" y="3096935"/>
            <a:ext cx="9144000" cy="986189"/>
          </a:xfrm>
          <a:prstGeom prst="rect">
            <a:avLst/>
          </a:prstGeom>
        </p:spPr>
      </p:pic>
      <p:sp>
        <p:nvSpPr>
          <p:cNvPr id="18" name="矩形 17">
            <a:extLst>
              <a:ext uri="{FF2B5EF4-FFF2-40B4-BE49-F238E27FC236}">
                <a16:creationId xmlns:a16="http://schemas.microsoft.com/office/drawing/2014/main" id="{1F3712CB-01DB-46E4-8C6C-1FEDCFF0C5EF}"/>
              </a:ext>
            </a:extLst>
          </p:cNvPr>
          <p:cNvSpPr/>
          <p:nvPr/>
        </p:nvSpPr>
        <p:spPr>
          <a:xfrm>
            <a:off x="3563888" y="2628515"/>
            <a:ext cx="2097546"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软件需求变更文档</a:t>
            </a:r>
            <a:endParaRPr lang="zh-CN" altLang="en-US" dirty="0">
              <a:solidFill>
                <a:srgbClr val="EA5514"/>
              </a:solidFill>
            </a:endParaRPr>
          </a:p>
        </p:txBody>
      </p:sp>
    </p:spTree>
    <p:extLst>
      <p:ext uri="{BB962C8B-B14F-4D97-AF65-F5344CB8AC3E}">
        <p14:creationId xmlns:p14="http://schemas.microsoft.com/office/powerpoint/2010/main" val="3530309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grpId="1"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animEffect transition="in" filter="fade">
                                      <p:cBhvr>
                                        <p:cTn id="16" dur="300"/>
                                        <p:tgtEl>
                                          <p:spTgt spid="49"/>
                                        </p:tgtEl>
                                      </p:cBhvr>
                                    </p:animEffect>
                                  </p:childTnLst>
                                </p:cTn>
                              </p:par>
                              <p:par>
                                <p:cTn id="17" presetID="6" presetClass="emph" presetSubtype="0" autoRev="1" fill="hold" grpId="1" nodeType="withEffect">
                                  <p:stCondLst>
                                    <p:cond delay="600"/>
                                  </p:stCondLst>
                                  <p:childTnLst>
                                    <p:animScale>
                                      <p:cBhvr>
                                        <p:cTn id="18" dur="150" fill="hold"/>
                                        <p:tgtEl>
                                          <p:spTgt spid="4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900"/>
                                  </p:stCondLst>
                                  <p:childTnLst>
                                    <p:animScale>
                                      <p:cBhvr>
                                        <p:cTn id="25" dur="150" fill="hold"/>
                                        <p:tgtEl>
                                          <p:spTgt spid="4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transition="in" filter="fade">
                                      <p:cBhvr>
                                        <p:cTn id="30" dur="300"/>
                                        <p:tgtEl>
                                          <p:spTgt spid="47"/>
                                        </p:tgtEl>
                                      </p:cBhvr>
                                    </p:animEffect>
                                  </p:childTnLst>
                                </p:cTn>
                              </p:par>
                              <p:par>
                                <p:cTn id="31" presetID="6" presetClass="emph" presetSubtype="0" autoRev="1" fill="hold" grpId="1" nodeType="withEffect">
                                  <p:stCondLst>
                                    <p:cond delay="1200"/>
                                  </p:stCondLst>
                                  <p:childTnLst>
                                    <p:animScale>
                                      <p:cBhvr>
                                        <p:cTn id="32" dur="150" fill="hold"/>
                                        <p:tgtEl>
                                          <p:spTgt spid="4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300" fill="hold"/>
                                        <p:tgtEl>
                                          <p:spTgt spid="51"/>
                                        </p:tgtEl>
                                        <p:attrNameLst>
                                          <p:attrName>ppt_w</p:attrName>
                                        </p:attrNameLst>
                                      </p:cBhvr>
                                      <p:tavLst>
                                        <p:tav tm="0">
                                          <p:val>
                                            <p:fltVal val="0"/>
                                          </p:val>
                                        </p:tav>
                                        <p:tav tm="100000">
                                          <p:val>
                                            <p:strVal val="#ppt_w"/>
                                          </p:val>
                                        </p:tav>
                                      </p:tavLst>
                                    </p:anim>
                                    <p:anim calcmode="lin" valueType="num">
                                      <p:cBhvr>
                                        <p:cTn id="36" dur="300" fill="hold"/>
                                        <p:tgtEl>
                                          <p:spTgt spid="51"/>
                                        </p:tgtEl>
                                        <p:attrNameLst>
                                          <p:attrName>ppt_h</p:attrName>
                                        </p:attrNameLst>
                                      </p:cBhvr>
                                      <p:tavLst>
                                        <p:tav tm="0">
                                          <p:val>
                                            <p:fltVal val="0"/>
                                          </p:val>
                                        </p:tav>
                                        <p:tav tm="100000">
                                          <p:val>
                                            <p:strVal val="#ppt_h"/>
                                          </p:val>
                                        </p:tav>
                                      </p:tavLst>
                                    </p:anim>
                                    <p:animEffect transition="in" filter="fade">
                                      <p:cBhvr>
                                        <p:cTn id="37" dur="300"/>
                                        <p:tgtEl>
                                          <p:spTgt spid="5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6" presetClass="emph" presetSubtype="0" autoRev="1" fill="hold" grpId="1" nodeType="withEffect">
                                  <p:stCondLst>
                                    <p:cond delay="800"/>
                                  </p:stCondLst>
                                  <p:childTnLst>
                                    <p:animScale>
                                      <p:cBhvr>
                                        <p:cTn id="42" dur="1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931629F-96A4-4346-BDDA-41773CB162F9}"/>
              </a:ext>
            </a:extLst>
          </p:cNvPr>
          <p:cNvGrpSpPr/>
          <p:nvPr/>
        </p:nvGrpSpPr>
        <p:grpSpPr>
          <a:xfrm>
            <a:off x="-2892" y="2426148"/>
            <a:ext cx="9144000" cy="834251"/>
            <a:chOff x="-4282523" y="2186464"/>
            <a:chExt cx="9144000" cy="2729894"/>
          </a:xfrm>
        </p:grpSpPr>
        <p:sp>
          <p:nvSpPr>
            <p:cNvPr id="22" name="Rectangle 2" descr="psb">
              <a:extLst>
                <a:ext uri="{FF2B5EF4-FFF2-40B4-BE49-F238E27FC236}">
                  <a16:creationId xmlns:a16="http://schemas.microsoft.com/office/drawing/2014/main" id="{A0733F14-2EBF-4DBA-AC6D-1150F7F1F099}"/>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3">
              <a:extLst>
                <a:ext uri="{FF2B5EF4-FFF2-40B4-BE49-F238E27FC236}">
                  <a16:creationId xmlns:a16="http://schemas.microsoft.com/office/drawing/2014/main" id="{7DA9CC59-3485-4B31-99FC-D01CD8F7D74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测试用例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1907705" y="313779"/>
            <a:ext cx="6392315"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35.</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是否可以独立地测试和验证每个需求？是否提交了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Test Case</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？是否采用模版？</a:t>
            </a:r>
          </a:p>
        </p:txBody>
      </p:sp>
      <p:pic>
        <p:nvPicPr>
          <p:cNvPr id="6" name="图片 5">
            <a:extLst>
              <a:ext uri="{FF2B5EF4-FFF2-40B4-BE49-F238E27FC236}">
                <a16:creationId xmlns:a16="http://schemas.microsoft.com/office/drawing/2014/main" id="{8CCAFD6C-0335-4866-BFE8-2BEEF53FB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5" y="1081687"/>
            <a:ext cx="5438528" cy="3523172"/>
          </a:xfrm>
          <a:prstGeom prst="rect">
            <a:avLst/>
          </a:prstGeom>
        </p:spPr>
      </p:pic>
      <p:pic>
        <p:nvPicPr>
          <p:cNvPr id="10" name="图片 9">
            <a:extLst>
              <a:ext uri="{FF2B5EF4-FFF2-40B4-BE49-F238E27FC236}">
                <a16:creationId xmlns:a16="http://schemas.microsoft.com/office/drawing/2014/main" id="{C708FE28-E8D4-467F-8F4A-2FB76832466B}"/>
              </a:ext>
            </a:extLst>
          </p:cNvPr>
          <p:cNvPicPr>
            <a:picLocks noChangeAspect="1"/>
          </p:cNvPicPr>
          <p:nvPr/>
        </p:nvPicPr>
        <p:blipFill>
          <a:blip r:embed="rId4"/>
          <a:stretch>
            <a:fillRect/>
          </a:stretch>
        </p:blipFill>
        <p:spPr>
          <a:xfrm>
            <a:off x="336285" y="1490836"/>
            <a:ext cx="2157707" cy="2570957"/>
          </a:xfrm>
          <a:prstGeom prst="rect">
            <a:avLst/>
          </a:prstGeom>
        </p:spPr>
      </p:pic>
    </p:spTree>
    <p:extLst>
      <p:ext uri="{BB962C8B-B14F-4D97-AF65-F5344CB8AC3E}">
        <p14:creationId xmlns:p14="http://schemas.microsoft.com/office/powerpoint/2010/main" val="578036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931629F-96A4-4346-BDDA-41773CB162F9}"/>
              </a:ext>
            </a:extLst>
          </p:cNvPr>
          <p:cNvGrpSpPr/>
          <p:nvPr/>
        </p:nvGrpSpPr>
        <p:grpSpPr>
          <a:xfrm>
            <a:off x="-2892" y="2426148"/>
            <a:ext cx="9144000" cy="834251"/>
            <a:chOff x="-4282523" y="2186464"/>
            <a:chExt cx="9144000" cy="2729894"/>
          </a:xfrm>
        </p:grpSpPr>
        <p:sp>
          <p:nvSpPr>
            <p:cNvPr id="22" name="Rectangle 2" descr="psb">
              <a:extLst>
                <a:ext uri="{FF2B5EF4-FFF2-40B4-BE49-F238E27FC236}">
                  <a16:creationId xmlns:a16="http://schemas.microsoft.com/office/drawing/2014/main" id="{A0733F14-2EBF-4DBA-AC6D-1150F7F1F099}"/>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3">
              <a:extLst>
                <a:ext uri="{FF2B5EF4-FFF2-40B4-BE49-F238E27FC236}">
                  <a16:creationId xmlns:a16="http://schemas.microsoft.com/office/drawing/2014/main" id="{7DA9CC59-3485-4B31-99FC-D01CD8F7D74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测试用例</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1907705" y="313779"/>
            <a:ext cx="6392315"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36.Test Case</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的设计采用的是什么方法？数量多少？够吗？有效吗？</a:t>
            </a:r>
          </a:p>
        </p:txBody>
      </p:sp>
      <p:pic>
        <p:nvPicPr>
          <p:cNvPr id="3" name="图片 2">
            <a:extLst>
              <a:ext uri="{FF2B5EF4-FFF2-40B4-BE49-F238E27FC236}">
                <a16:creationId xmlns:a16="http://schemas.microsoft.com/office/drawing/2014/main" id="{73AD410A-B4F9-447F-BDEF-FA270FDE4809}"/>
              </a:ext>
            </a:extLst>
          </p:cNvPr>
          <p:cNvPicPr>
            <a:picLocks noChangeAspect="1"/>
          </p:cNvPicPr>
          <p:nvPr/>
        </p:nvPicPr>
        <p:blipFill>
          <a:blip r:embed="rId3"/>
          <a:stretch>
            <a:fillRect/>
          </a:stretch>
        </p:blipFill>
        <p:spPr>
          <a:xfrm>
            <a:off x="6193826" y="1417672"/>
            <a:ext cx="2714558" cy="258907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19565318-962E-4D9A-95AF-891C1CE8E706}"/>
              </a:ext>
            </a:extLst>
          </p:cNvPr>
          <p:cNvPicPr>
            <a:picLocks noChangeAspect="1"/>
          </p:cNvPicPr>
          <p:nvPr/>
        </p:nvPicPr>
        <p:blipFill>
          <a:blip r:embed="rId4"/>
          <a:stretch>
            <a:fillRect/>
          </a:stretch>
        </p:blipFill>
        <p:spPr>
          <a:xfrm>
            <a:off x="3414442" y="1562844"/>
            <a:ext cx="2542176" cy="2298734"/>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414DD5F1-1364-49C1-81D0-18A24712AAFF}"/>
              </a:ext>
            </a:extLst>
          </p:cNvPr>
          <p:cNvSpPr txBox="1"/>
          <p:nvPr/>
        </p:nvSpPr>
        <p:spPr>
          <a:xfrm>
            <a:off x="3707904" y="4252020"/>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用户测试用例</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sp>
        <p:nvSpPr>
          <p:cNvPr id="20" name="文本框 19">
            <a:extLst>
              <a:ext uri="{FF2B5EF4-FFF2-40B4-BE49-F238E27FC236}">
                <a16:creationId xmlns:a16="http://schemas.microsoft.com/office/drawing/2014/main" id="{8E722B17-D54C-4F51-8B01-C2C6113B6D53}"/>
              </a:ext>
            </a:extLst>
          </p:cNvPr>
          <p:cNvSpPr txBox="1"/>
          <p:nvPr/>
        </p:nvSpPr>
        <p:spPr>
          <a:xfrm>
            <a:off x="6470985" y="4251423"/>
            <a:ext cx="2160240" cy="307777"/>
          </a:xfrm>
          <a:prstGeom prst="rect">
            <a:avLst/>
          </a:prstGeom>
          <a:noFill/>
        </p:spPr>
        <p:txBody>
          <a:bodyPr wrap="square">
            <a:spAutoFit/>
          </a:bodyPr>
          <a:lstStyle/>
          <a:p>
            <a:pPr indent="266700"/>
            <a:r>
              <a:rPr lang="zh-CN" altLang="en-US" sz="1400" b="1" dirty="0">
                <a:latin typeface="微软雅黑" panose="020B0503020204020204" pitchFamily="34" charset="-122"/>
                <a:ea typeface="微软雅黑" panose="020B0503020204020204" pitchFamily="34" charset="-122"/>
                <a:cs typeface="黑体" panose="02010609060101010101" charset="-122"/>
              </a:rPr>
              <a:t>管理员测试用例</a:t>
            </a:r>
            <a:endParaRPr lang="zh-CN" altLang="zh-CN" sz="1400" b="1" dirty="0">
              <a:latin typeface="微软雅黑" panose="020B0503020204020204" pitchFamily="34" charset="-122"/>
              <a:ea typeface="微软雅黑" panose="020B0503020204020204" pitchFamily="34" charset="-122"/>
              <a:cs typeface="黑体" panose="02010609060101010101" charset="-122"/>
            </a:endParaRPr>
          </a:p>
        </p:txBody>
      </p:sp>
      <p:grpSp>
        <p:nvGrpSpPr>
          <p:cNvPr id="24" name="组合 23">
            <a:extLst>
              <a:ext uri="{FF2B5EF4-FFF2-40B4-BE49-F238E27FC236}">
                <a16:creationId xmlns:a16="http://schemas.microsoft.com/office/drawing/2014/main" id="{8121AEDE-6E32-4F03-8ADB-552AEE94C8F0}"/>
              </a:ext>
            </a:extLst>
          </p:cNvPr>
          <p:cNvGrpSpPr/>
          <p:nvPr/>
        </p:nvGrpSpPr>
        <p:grpSpPr>
          <a:xfrm>
            <a:off x="401920" y="2035511"/>
            <a:ext cx="2696468" cy="1615523"/>
            <a:chOff x="487462" y="2014512"/>
            <a:chExt cx="2696468" cy="1615523"/>
          </a:xfrm>
        </p:grpSpPr>
        <p:sp>
          <p:nvSpPr>
            <p:cNvPr id="25" name="圆角矩形 21">
              <a:extLst>
                <a:ext uri="{FF2B5EF4-FFF2-40B4-BE49-F238E27FC236}">
                  <a16:creationId xmlns:a16="http://schemas.microsoft.com/office/drawing/2014/main" id="{AFBD9486-9062-4AAC-9B9C-2EA9B3A43795}"/>
                </a:ext>
              </a:extLst>
            </p:cNvPr>
            <p:cNvSpPr>
              <a:spLocks noChangeAspect="1" noChangeArrowheads="1"/>
            </p:cNvSpPr>
            <p:nvPr/>
          </p:nvSpPr>
          <p:spPr bwMode="auto">
            <a:xfrm>
              <a:off x="487462" y="2066900"/>
              <a:ext cx="2696468" cy="1563135"/>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26" name="任意多边形 22">
              <a:extLst>
                <a:ext uri="{FF2B5EF4-FFF2-40B4-BE49-F238E27FC236}">
                  <a16:creationId xmlns:a16="http://schemas.microsoft.com/office/drawing/2014/main" id="{5E5D046E-F6B7-447F-9DD7-ABFAF30990BB}"/>
                </a:ext>
              </a:extLst>
            </p:cNvPr>
            <p:cNvSpPr>
              <a:spLocks noChangeArrowheads="1"/>
            </p:cNvSpPr>
            <p:nvPr/>
          </p:nvSpPr>
          <p:spPr bwMode="auto">
            <a:xfrm>
              <a:off x="751781" y="2014512"/>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solidFill>
              <a:srgbClr val="EA5514"/>
            </a:solidFill>
            <a:ln>
              <a:noFill/>
            </a:ln>
          </p:spPr>
          <p:txBody>
            <a:bodyPr lIns="0" tIns="0" rIns="0" bIns="0" anchor="ctr"/>
            <a:lstStyle/>
            <a:p>
              <a:endParaRPr lang="zh-CN" altLang="en-US" sz="1350"/>
            </a:p>
          </p:txBody>
        </p:sp>
        <p:sp>
          <p:nvSpPr>
            <p:cNvPr id="27" name="任意多边形 23">
              <a:extLst>
                <a:ext uri="{FF2B5EF4-FFF2-40B4-BE49-F238E27FC236}">
                  <a16:creationId xmlns:a16="http://schemas.microsoft.com/office/drawing/2014/main" id="{7EDAE1EC-EDA0-455F-AA2D-46C9EE181AD5}"/>
                </a:ext>
              </a:extLst>
            </p:cNvPr>
            <p:cNvSpPr>
              <a:spLocks noChangeArrowheads="1"/>
            </p:cNvSpPr>
            <p:nvPr/>
          </p:nvSpPr>
          <p:spPr bwMode="auto">
            <a:xfrm>
              <a:off x="1788816" y="2018322"/>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solidFill>
              <a:srgbClr val="EA5514"/>
            </a:solidFill>
            <a:ln>
              <a:noFill/>
            </a:ln>
          </p:spPr>
          <p:txBody>
            <a:bodyPr lIns="0" tIns="0" rIns="0" bIns="0" anchor="ctr"/>
            <a:lstStyle/>
            <a:p>
              <a:endParaRPr lang="zh-CN" altLang="en-US" sz="1350"/>
            </a:p>
          </p:txBody>
        </p:sp>
        <p:sp>
          <p:nvSpPr>
            <p:cNvPr id="28" name="任意多边形 24">
              <a:extLst>
                <a:ext uri="{FF2B5EF4-FFF2-40B4-BE49-F238E27FC236}">
                  <a16:creationId xmlns:a16="http://schemas.microsoft.com/office/drawing/2014/main" id="{341D985E-133B-446D-A7CA-EACD391B5F14}"/>
                </a:ext>
              </a:extLst>
            </p:cNvPr>
            <p:cNvSpPr>
              <a:spLocks noChangeArrowheads="1"/>
            </p:cNvSpPr>
            <p:nvPr/>
          </p:nvSpPr>
          <p:spPr bwMode="auto">
            <a:xfrm>
              <a:off x="811776" y="2064068"/>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rgbClr val="EA5514"/>
            </a:solidFill>
            <a:ln w="3175">
              <a:noFill/>
              <a:bevel/>
            </a:ln>
          </p:spPr>
          <p:txBody>
            <a:bodyPr lIns="66345" tIns="33172" rIns="66345" bIns="33172" anchor="ctr"/>
            <a:lstStyle/>
            <a:p>
              <a:pPr algn="ctr">
                <a:defRPr/>
              </a:pPr>
              <a:endParaRPr lang="zh-CN" altLang="en-US" sz="1200">
                <a:solidFill>
                  <a:srgbClr val="EA551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6">
              <a:extLst>
                <a:ext uri="{FF2B5EF4-FFF2-40B4-BE49-F238E27FC236}">
                  <a16:creationId xmlns:a16="http://schemas.microsoft.com/office/drawing/2014/main" id="{375544BA-0734-4537-99DB-705CCEF7E96B}"/>
                </a:ext>
              </a:extLst>
            </p:cNvPr>
            <p:cNvSpPr>
              <a:spLocks noChangeArrowheads="1"/>
            </p:cNvSpPr>
            <p:nvPr/>
          </p:nvSpPr>
          <p:spPr bwMode="auto">
            <a:xfrm>
              <a:off x="616049" y="2355030"/>
              <a:ext cx="2450736" cy="110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用户测试用例：</a:t>
              </a:r>
              <a:r>
                <a:rPr lang="en-US" altLang="zh-CN" sz="1400" b="1" dirty="0">
                  <a:latin typeface="微软雅黑" panose="020B0503020204020204" pitchFamily="34" charset="-122"/>
                  <a:ea typeface="微软雅黑" panose="020B0503020204020204" pitchFamily="34" charset="-122"/>
                </a:rPr>
                <a:t>74</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管理员测试用例：</a:t>
              </a:r>
              <a:r>
                <a:rPr lang="en-US" altLang="zh-CN" sz="1400" b="1" dirty="0">
                  <a:latin typeface="微软雅黑" panose="020B0503020204020204" pitchFamily="34" charset="-122"/>
                  <a:ea typeface="微软雅黑" panose="020B0503020204020204" pitchFamily="34" charset="-122"/>
                </a:rPr>
                <a:t>43</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文档页数：</a:t>
              </a:r>
              <a:r>
                <a:rPr lang="en-US" altLang="zh-CN" sz="1400" b="1" dirty="0">
                  <a:latin typeface="微软雅黑" panose="020B0503020204020204" pitchFamily="34" charset="-122"/>
                  <a:ea typeface="微软雅黑" panose="020B0503020204020204" pitchFamily="34" charset="-122"/>
                </a:rPr>
                <a:t>132</a:t>
              </a:r>
              <a:r>
                <a:rPr lang="zh-CN" altLang="en-US" sz="1400" b="1" dirty="0">
                  <a:latin typeface="微软雅黑" panose="020B0503020204020204" pitchFamily="34" charset="-122"/>
                  <a:ea typeface="微软雅黑" panose="020B0503020204020204" pitchFamily="34" charset="-122"/>
                </a:rPr>
                <a:t>页</a:t>
              </a:r>
              <a:endParaRPr lang="en-US" altLang="zh-CN" sz="1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70280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3D3AEA7-256E-4AEC-8E04-1273EA711351}"/>
              </a:ext>
            </a:extLst>
          </p:cNvPr>
          <p:cNvGrpSpPr/>
          <p:nvPr/>
        </p:nvGrpSpPr>
        <p:grpSpPr>
          <a:xfrm>
            <a:off x="-2892" y="2247404"/>
            <a:ext cx="9144000" cy="1187648"/>
            <a:chOff x="-4282523" y="2186464"/>
            <a:chExt cx="9144000" cy="2729894"/>
          </a:xfrm>
        </p:grpSpPr>
        <p:sp>
          <p:nvSpPr>
            <p:cNvPr id="14" name="Rectangle 2" descr="psb">
              <a:extLst>
                <a:ext uri="{FF2B5EF4-FFF2-40B4-BE49-F238E27FC236}">
                  <a16:creationId xmlns:a16="http://schemas.microsoft.com/office/drawing/2014/main" id="{0C35522B-1835-4321-9C7D-05C7628D2805}"/>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FF94FA1A-EA70-4239-9C3B-D8D02A142289}"/>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用户手册</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020702" y="406112"/>
            <a:ext cx="6480720"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37.</a:t>
            </a:r>
            <a:r>
              <a:rPr lang="zh-CN" altLang="en-US" sz="1200" b="1" dirty="0">
                <a:latin typeface="微软雅黑" panose="020B0503020204020204" pitchFamily="34" charset="-122"/>
                <a:ea typeface="微软雅黑" panose="020B0503020204020204" pitchFamily="34" charset="-122"/>
                <a:cs typeface="华文楷体" panose="02010600040101010101" charset="-122"/>
              </a:rPr>
              <a:t>为便于</a:t>
            </a:r>
            <a:r>
              <a:rPr lang="en-US" altLang="zh-CN" sz="1200" b="1" dirty="0">
                <a:latin typeface="微软雅黑" panose="020B0503020204020204" pitchFamily="34" charset="-122"/>
                <a:ea typeface="微软雅黑" panose="020B0503020204020204" pitchFamily="34" charset="-122"/>
                <a:cs typeface="华文楷体" panose="02010600040101010101" charset="-122"/>
              </a:rPr>
              <a:t>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的理解和评审，是否提交了初步的</a:t>
            </a:r>
            <a:r>
              <a:rPr lang="en-US" altLang="zh-CN" sz="1200" b="1" dirty="0">
                <a:latin typeface="微软雅黑" panose="020B0503020204020204" pitchFamily="34" charset="-122"/>
                <a:ea typeface="微软雅黑" panose="020B0503020204020204" pitchFamily="34" charset="-122"/>
                <a:cs typeface="华文楷体" panose="02010600040101010101" charset="-122"/>
              </a:rPr>
              <a:t>User Manual</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？描述是否正确、有效？</a:t>
            </a:r>
          </a:p>
        </p:txBody>
      </p:sp>
      <p:pic>
        <p:nvPicPr>
          <p:cNvPr id="3" name="图片 2">
            <a:extLst>
              <a:ext uri="{FF2B5EF4-FFF2-40B4-BE49-F238E27FC236}">
                <a16:creationId xmlns:a16="http://schemas.microsoft.com/office/drawing/2014/main" id="{EE107CD8-D9F8-4DCB-9C98-9BD175EFCDD3}"/>
              </a:ext>
            </a:extLst>
          </p:cNvPr>
          <p:cNvPicPr>
            <a:picLocks noChangeAspect="1"/>
          </p:cNvPicPr>
          <p:nvPr/>
        </p:nvPicPr>
        <p:blipFill>
          <a:blip r:embed="rId3"/>
          <a:stretch>
            <a:fillRect/>
          </a:stretch>
        </p:blipFill>
        <p:spPr>
          <a:xfrm>
            <a:off x="292263" y="1850876"/>
            <a:ext cx="2996803" cy="204083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E4A3D808-C0D5-4738-AA99-70C224FAE147}"/>
              </a:ext>
            </a:extLst>
          </p:cNvPr>
          <p:cNvPicPr>
            <a:picLocks noChangeAspect="1"/>
          </p:cNvPicPr>
          <p:nvPr/>
        </p:nvPicPr>
        <p:blipFill>
          <a:blip r:embed="rId4"/>
          <a:stretch>
            <a:fillRect/>
          </a:stretch>
        </p:blipFill>
        <p:spPr>
          <a:xfrm>
            <a:off x="6370576" y="1068416"/>
            <a:ext cx="2217289" cy="3435053"/>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E56FAE87-67EE-4594-BB6F-2515FBF0F7A5}"/>
              </a:ext>
            </a:extLst>
          </p:cNvPr>
          <p:cNvPicPr>
            <a:picLocks noChangeAspect="1"/>
          </p:cNvPicPr>
          <p:nvPr/>
        </p:nvPicPr>
        <p:blipFill>
          <a:blip r:embed="rId5"/>
          <a:stretch>
            <a:fillRect/>
          </a:stretch>
        </p:blipFill>
        <p:spPr>
          <a:xfrm>
            <a:off x="3563888" y="1413771"/>
            <a:ext cx="2492911" cy="30896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077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0E8E8D9-CC94-4960-878A-11B03529C2F9}"/>
              </a:ext>
            </a:extLst>
          </p:cNvPr>
          <p:cNvGrpSpPr/>
          <p:nvPr/>
        </p:nvGrpSpPr>
        <p:grpSpPr>
          <a:xfrm>
            <a:off x="-2892" y="1850876"/>
            <a:ext cx="9144000" cy="1944216"/>
            <a:chOff x="-4282523" y="2186464"/>
            <a:chExt cx="9144000" cy="2729894"/>
          </a:xfrm>
        </p:grpSpPr>
        <p:sp>
          <p:nvSpPr>
            <p:cNvPr id="11" name="Rectangle 2" descr="psb">
              <a:extLst>
                <a:ext uri="{FF2B5EF4-FFF2-40B4-BE49-F238E27FC236}">
                  <a16:creationId xmlns:a16="http://schemas.microsoft.com/office/drawing/2014/main" id="{9A998A40-6D00-4DCF-AFB0-7F767354E8FE}"/>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62532243-6942-4052-9047-850AA53A17F6}"/>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内部评审</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246856" y="373132"/>
            <a:ext cx="59644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38.</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是否对</a:t>
            </a:r>
            <a:r>
              <a:rPr lang="en-US" altLang="zh-CN" sz="1200" b="1" dirty="0">
                <a:latin typeface="微软雅黑" panose="020B0503020204020204" pitchFamily="34" charset="-122"/>
                <a:ea typeface="微软雅黑" panose="020B0503020204020204" pitchFamily="34" charset="-122"/>
                <a:cs typeface="华文楷体" panose="02010600040101010101" charset="-122"/>
              </a:rPr>
              <a:t>SRS</a:t>
            </a:r>
            <a:r>
              <a:rPr lang="zh-CN" altLang="en-US" sz="1200" b="1" dirty="0">
                <a:latin typeface="微软雅黑" panose="020B0503020204020204" pitchFamily="34" charset="-122"/>
                <a:ea typeface="微软雅黑" panose="020B0503020204020204" pitchFamily="34" charset="-122"/>
                <a:cs typeface="华文楷体" panose="02010600040101010101" charset="-122"/>
              </a:rPr>
              <a:t>进行了正式的内部评审？是否有评审记录？</a:t>
            </a:r>
          </a:p>
        </p:txBody>
      </p:sp>
      <p:pic>
        <p:nvPicPr>
          <p:cNvPr id="5" name="图片 4">
            <a:extLst>
              <a:ext uri="{FF2B5EF4-FFF2-40B4-BE49-F238E27FC236}">
                <a16:creationId xmlns:a16="http://schemas.microsoft.com/office/drawing/2014/main" id="{352A58F6-CD5A-430A-B26C-2AA0DF5819E1}"/>
              </a:ext>
            </a:extLst>
          </p:cNvPr>
          <p:cNvPicPr>
            <a:picLocks noChangeAspect="1"/>
          </p:cNvPicPr>
          <p:nvPr/>
        </p:nvPicPr>
        <p:blipFill>
          <a:blip r:embed="rId3"/>
          <a:stretch>
            <a:fillRect/>
          </a:stretch>
        </p:blipFill>
        <p:spPr>
          <a:xfrm>
            <a:off x="336285" y="1499612"/>
            <a:ext cx="3181253" cy="2646743"/>
          </a:xfrm>
          <a:prstGeom prst="rect">
            <a:avLst/>
          </a:prstGeom>
          <a:ln>
            <a:noFill/>
          </a:ln>
          <a:effectLst>
            <a:outerShdw blurRad="292100" dist="139700" dir="2700000" algn="tl" rotWithShape="0">
              <a:srgbClr val="333333">
                <a:alpha val="65000"/>
              </a:srgbClr>
            </a:outerShdw>
          </a:effectLst>
        </p:spPr>
      </p:pic>
      <p:graphicFrame>
        <p:nvGraphicFramePr>
          <p:cNvPr id="2" name="表格 1">
            <a:extLst>
              <a:ext uri="{FF2B5EF4-FFF2-40B4-BE49-F238E27FC236}">
                <a16:creationId xmlns:a16="http://schemas.microsoft.com/office/drawing/2014/main" id="{96572DC9-5B56-4912-BC60-B5431E87A552}"/>
              </a:ext>
            </a:extLst>
          </p:cNvPr>
          <p:cNvGraphicFramePr>
            <a:graphicFrameLocks noGrp="1"/>
          </p:cNvGraphicFramePr>
          <p:nvPr>
            <p:extLst>
              <p:ext uri="{D42A27DB-BD31-4B8C-83A1-F6EECF244321}">
                <p14:modId xmlns:p14="http://schemas.microsoft.com/office/powerpoint/2010/main" val="3575008540"/>
              </p:ext>
            </p:extLst>
          </p:nvPr>
        </p:nvGraphicFramePr>
        <p:xfrm>
          <a:off x="3856715" y="770756"/>
          <a:ext cx="5179781" cy="4248472"/>
        </p:xfrm>
        <a:graphic>
          <a:graphicData uri="http://schemas.openxmlformats.org/drawingml/2006/table">
            <a:tbl>
              <a:tblPr>
                <a:tableStyleId>{5C22544A-7EE6-4342-B048-85BDC9FD1C3A}</a:tableStyleId>
              </a:tblPr>
              <a:tblGrid>
                <a:gridCol w="3442976">
                  <a:extLst>
                    <a:ext uri="{9D8B030D-6E8A-4147-A177-3AD203B41FA5}">
                      <a16:colId xmlns:a16="http://schemas.microsoft.com/office/drawing/2014/main" val="1712171557"/>
                    </a:ext>
                  </a:extLst>
                </a:gridCol>
                <a:gridCol w="1736805">
                  <a:extLst>
                    <a:ext uri="{9D8B030D-6E8A-4147-A177-3AD203B41FA5}">
                      <a16:colId xmlns:a16="http://schemas.microsoft.com/office/drawing/2014/main" val="140955750"/>
                    </a:ext>
                  </a:extLst>
                </a:gridCol>
              </a:tblGrid>
              <a:tr h="181404">
                <a:tc gridSpan="2">
                  <a:txBody>
                    <a:bodyPr/>
                    <a:lstStyle/>
                    <a:p>
                      <a:pPr marL="45720">
                        <a:spcBef>
                          <a:spcPts val="600"/>
                        </a:spcBef>
                        <a:spcAft>
                          <a:spcPts val="200"/>
                        </a:spcAft>
                      </a:pPr>
                      <a:r>
                        <a:rPr lang="zh-CN" sz="700" spc="20">
                          <a:effectLst/>
                        </a:rPr>
                        <a:t>课程大作业评审检查表 </a:t>
                      </a:r>
                      <a:r>
                        <a:rPr lang="en-US" sz="400" spc="20">
                          <a:effectLst/>
                        </a:rPr>
                        <a:t>                     </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tc hMerge="1">
                  <a:txBody>
                    <a:bodyPr/>
                    <a:lstStyle/>
                    <a:p>
                      <a:endParaRPr lang="zh-CN" altLang="en-US"/>
                    </a:p>
                  </a:txBody>
                  <a:tcPr/>
                </a:tc>
                <a:extLst>
                  <a:ext uri="{0D108BD9-81ED-4DB2-BD59-A6C34878D82A}">
                    <a16:rowId xmlns:a16="http://schemas.microsoft.com/office/drawing/2014/main" val="1638692040"/>
                  </a:ext>
                </a:extLst>
              </a:tr>
              <a:tr h="83839">
                <a:tc>
                  <a:txBody>
                    <a:bodyPr/>
                    <a:lstStyle/>
                    <a:p>
                      <a:pPr marL="45720">
                        <a:spcBef>
                          <a:spcPts val="600"/>
                        </a:spcBef>
                        <a:spcAft>
                          <a:spcPts val="200"/>
                        </a:spcAft>
                      </a:pPr>
                      <a:r>
                        <a:rPr lang="zh-CN" sz="400" spc="20">
                          <a:effectLst/>
                        </a:rPr>
                        <a:t>评审条目：</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spcBef>
                          <a:spcPts val="600"/>
                        </a:spcBef>
                        <a:spcAft>
                          <a:spcPts val="200"/>
                        </a:spcAft>
                      </a:pPr>
                      <a:r>
                        <a:rPr lang="zh-CN" sz="400" spc="20">
                          <a:effectLst/>
                        </a:rPr>
                        <a:t>组内评价</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950643054"/>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是否提交了</a:t>
                      </a:r>
                      <a:r>
                        <a:rPr lang="en-US" sz="400" spc="20">
                          <a:effectLst/>
                        </a:rPr>
                        <a:t>Vision &amp; Scope</a:t>
                      </a:r>
                      <a:r>
                        <a:rPr lang="zh-CN" sz="400" spc="20">
                          <a:effectLst/>
                        </a:rPr>
                        <a:t>文档？ 是否反映了客户的真实意愿？</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文档已经与用户代表确认</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923397730"/>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是否采用了</a:t>
                      </a:r>
                      <a:r>
                        <a:rPr lang="en-US" sz="400" spc="20">
                          <a:effectLst/>
                        </a:rPr>
                        <a:t>Context Diagram</a:t>
                      </a:r>
                      <a:r>
                        <a:rPr lang="zh-CN" sz="400" spc="20">
                          <a:effectLst/>
                        </a:rPr>
                        <a:t>描述建议的方案？内容描述是否完整？</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已采用方案，内容描述完整</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370869563"/>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是否识别了用户群？找到了相关的用户代表？ </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已识别用户群并找到了相关用户代表，详见具体文档</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631520194"/>
                  </a:ext>
                </a:extLst>
              </a:tr>
              <a:tr h="150051">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是否邀请并确认了相关的用户代表？明确了相关职责？</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已邀请并确认相关用户代表，在信件中明确了相关职责，详见具体文档</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4154332908"/>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是否对用户群和用户代表进行了分类？</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已分类，详见具体文档</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987777118"/>
                  </a:ext>
                </a:extLst>
              </a:tr>
              <a:tr h="150051">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是否对每个用户代表都进行了需求获取？用户代表确认了相关用户需求了吗？ </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已对每位用户代表进行需求获取，用户代表已确认相关需求</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4161976871"/>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是否制定了相关原型来辅助需求获取过程？原型制作是否采用了工具？效果如何？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原型采用</a:t>
                      </a:r>
                      <a:r>
                        <a:rPr lang="en-US" sz="400" spc="20">
                          <a:effectLst/>
                        </a:rPr>
                        <a:t>Axure RP</a:t>
                      </a:r>
                      <a:r>
                        <a:rPr lang="zh-CN" sz="400" spc="20">
                          <a:effectLst/>
                        </a:rPr>
                        <a:t>绘制，成功辅助需求获取，效果良好</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572977190"/>
                  </a:ext>
                </a:extLst>
              </a:tr>
              <a:tr h="150051">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是否将每个用户的需求描述为用例文档？是否采用模版？模版是否合适？</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已将用户需求描述为用例文档，采用组内确定的模板并已通过杨枨老师的检查</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308466279"/>
                  </a:ext>
                </a:extLst>
              </a:tr>
              <a:tr h="197622">
                <a:tc>
                  <a:txBody>
                    <a:bodyPr/>
                    <a:lstStyle/>
                    <a:p>
                      <a:pPr marL="342900" lvl="0" indent="-342900" algn="just">
                        <a:spcBef>
                          <a:spcPts val="600"/>
                        </a:spcBef>
                        <a:spcAft>
                          <a:spcPts val="0"/>
                        </a:spcAft>
                        <a:buFont typeface="+mj-lt"/>
                        <a:buAutoNum type="arabicPeriod"/>
                        <a:tabLst>
                          <a:tab pos="266700" algn="l"/>
                        </a:tabLst>
                      </a:pPr>
                      <a:r>
                        <a:rPr lang="zh-CN" sz="400" spc="20">
                          <a:effectLst/>
                        </a:rPr>
                        <a:t>用例文档是否包含了用例图、用例场景说明、界面原型、</a:t>
                      </a:r>
                      <a:r>
                        <a:rPr lang="en-US" sz="400" spc="20">
                          <a:effectLst/>
                        </a:rPr>
                        <a:t>DM</a:t>
                      </a:r>
                      <a:r>
                        <a:rPr lang="zh-CN" sz="400" spc="20">
                          <a:effectLst/>
                        </a:rPr>
                        <a:t>？是否采用工具？是否合适、有效？</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以上内容均已写入用例文档中，采用组内统一规定的工具并通过杨枨老师的检查</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542498609"/>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是否记录了每个用户的非功能性需求？描述是否正确？</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已记录用户的非功能性需求，详见具体文档</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092713695"/>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是否对每个用户的需求进行了优先级打分和排序？具体的量化方法是什么？合适、有效吗？</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已对每个用户的需求进行了优先级打分和排序</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684458102"/>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是否讨论、分析、论证了每个需求的可行性？是否存在不可行的需求？有记录吗？</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已与用户和开发者进行探讨，随后召开</a:t>
                      </a:r>
                      <a:r>
                        <a:rPr lang="en-US" sz="400" spc="20">
                          <a:effectLst/>
                        </a:rPr>
                        <a:t>JAD</a:t>
                      </a:r>
                      <a:r>
                        <a:rPr lang="zh-CN" sz="400" spc="20">
                          <a:effectLst/>
                        </a:rPr>
                        <a:t>会议</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831383643"/>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是否召开了</a:t>
                      </a:r>
                      <a:r>
                        <a:rPr lang="en-US" sz="400" spc="20">
                          <a:effectLst/>
                        </a:rPr>
                        <a:t>JAD</a:t>
                      </a:r>
                      <a:r>
                        <a:rPr lang="zh-CN" sz="400" spc="20">
                          <a:effectLst/>
                        </a:rPr>
                        <a:t>会议？有没有会议记录？内容是否完整、有效？</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已召开会议并记录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738123825"/>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是否清晰地定义了需求，可以移交给另一小组设计、实现而依然理解正确？</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已移交至另一小组进行确认，效果良好</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872263092"/>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提交的</a:t>
                      </a:r>
                      <a:r>
                        <a:rPr lang="en-US" sz="400" spc="20">
                          <a:effectLst/>
                        </a:rPr>
                        <a:t>SRS</a:t>
                      </a:r>
                      <a:r>
                        <a:rPr lang="zh-CN" sz="400" spc="20">
                          <a:effectLst/>
                        </a:rPr>
                        <a:t>在内容上是否完整？是否考虑了功能和非功能的需求？是否达到要求的下限？</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初版的</a:t>
                      </a:r>
                      <a:r>
                        <a:rPr lang="en-US" sz="400" spc="20">
                          <a:effectLst/>
                        </a:rPr>
                        <a:t>SRS</a:t>
                      </a:r>
                      <a:r>
                        <a:rPr lang="zh-CN" sz="400" spc="20">
                          <a:effectLst/>
                        </a:rPr>
                        <a:t>内容有所欠缺，但会随着课程的进行不断完善</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313848930"/>
                  </a:ext>
                </a:extLst>
              </a:tr>
              <a:tr h="113283">
                <a:tc>
                  <a:txBody>
                    <a:bodyPr/>
                    <a:lstStyle/>
                    <a:p>
                      <a:pPr marL="342900" lvl="0" indent="-342900" algn="just">
                        <a:spcBef>
                          <a:spcPts val="600"/>
                        </a:spcBef>
                        <a:spcAft>
                          <a:spcPts val="0"/>
                        </a:spcAft>
                        <a:buFont typeface="+mj-lt"/>
                        <a:buAutoNum type="arabicPeriod"/>
                        <a:tabLst>
                          <a:tab pos="266700" algn="l"/>
                        </a:tabLst>
                      </a:pPr>
                      <a:r>
                        <a:rPr lang="en-US" sz="400" spc="20">
                          <a:effectLst/>
                        </a:rPr>
                        <a:t>SRS</a:t>
                      </a:r>
                      <a:r>
                        <a:rPr lang="zh-CN" sz="400" spc="20">
                          <a:effectLst/>
                        </a:rPr>
                        <a:t>中是否对全部用户的需求进行了优先级排序？ </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已进行优先级排序</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001085812"/>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需求优先级排序是否考虑了用户群的分类？</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已根据用户群分类分文档进行优先级排序</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754713974"/>
                  </a:ext>
                </a:extLst>
              </a:tr>
              <a:tr h="150051">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是否存在需求冲突？怎样解决可能的需求冲突？</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经过讨论，不存在需求冲突，如果有会再次召开</a:t>
                      </a:r>
                      <a:r>
                        <a:rPr lang="en-US" sz="400" spc="20">
                          <a:effectLst/>
                        </a:rPr>
                        <a:t>JAD</a:t>
                      </a:r>
                      <a:r>
                        <a:rPr lang="zh-CN" sz="400" spc="20">
                          <a:effectLst/>
                        </a:rPr>
                        <a:t>会议进行讨论</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632469695"/>
                  </a:ext>
                </a:extLst>
              </a:tr>
              <a:tr h="131748">
                <a:tc>
                  <a:txBody>
                    <a:bodyPr/>
                    <a:lstStyle/>
                    <a:p>
                      <a:pPr marL="342900" lvl="0" indent="-342900" algn="just">
                        <a:spcBef>
                          <a:spcPts val="600"/>
                        </a:spcBef>
                        <a:spcAft>
                          <a:spcPts val="0"/>
                        </a:spcAft>
                        <a:buFont typeface="+mj-lt"/>
                        <a:buAutoNum type="arabicPeriod"/>
                        <a:tabLst>
                          <a:tab pos="266700" algn="l"/>
                        </a:tabLst>
                      </a:pPr>
                      <a:r>
                        <a:rPr lang="en-US" sz="400" spc="20">
                          <a:effectLst/>
                        </a:rPr>
                        <a:t>SRS</a:t>
                      </a:r>
                      <a:r>
                        <a:rPr lang="zh-CN" sz="400" spc="20">
                          <a:effectLst/>
                        </a:rPr>
                        <a:t>中是否包含了数据字典？定义的方法是否正确？内容是否完整、准确？是否标明来源？</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en-US" sz="400" spc="20">
                          <a:effectLst/>
                        </a:rPr>
                        <a:t>SRS</a:t>
                      </a:r>
                      <a:r>
                        <a:rPr lang="zh-CN" sz="400" spc="20">
                          <a:effectLst/>
                        </a:rPr>
                        <a:t>已包含数据字典</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376329042"/>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是否在数据字典的基础上定义了</a:t>
                      </a:r>
                      <a:r>
                        <a:rPr lang="en-US" sz="400" spc="20">
                          <a:effectLst/>
                        </a:rPr>
                        <a:t>ER</a:t>
                      </a:r>
                      <a:r>
                        <a:rPr lang="zh-CN" sz="400" spc="20">
                          <a:effectLst/>
                        </a:rPr>
                        <a:t>图？准确吗？</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已根据数据字典定义</a:t>
                      </a:r>
                      <a:r>
                        <a:rPr lang="en-US" sz="400" spc="20">
                          <a:effectLst/>
                        </a:rPr>
                        <a:t>ER</a:t>
                      </a:r>
                      <a:r>
                        <a:rPr lang="zh-CN" sz="400" spc="20">
                          <a:effectLst/>
                        </a:rPr>
                        <a:t>图</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928082779"/>
                  </a:ext>
                </a:extLst>
              </a:tr>
              <a:tr h="113283">
                <a:tc>
                  <a:txBody>
                    <a:bodyPr/>
                    <a:lstStyle/>
                    <a:p>
                      <a:pPr marL="342900" lvl="0" indent="-342900" algn="just">
                        <a:spcBef>
                          <a:spcPts val="600"/>
                        </a:spcBef>
                        <a:spcAft>
                          <a:spcPts val="0"/>
                        </a:spcAft>
                        <a:buFont typeface="+mj-lt"/>
                        <a:buAutoNum type="arabicPeriod"/>
                        <a:tabLst>
                          <a:tab pos="266700" algn="l"/>
                        </a:tabLst>
                      </a:pPr>
                      <a:r>
                        <a:rPr lang="en-US" sz="400" spc="20">
                          <a:effectLst/>
                        </a:rPr>
                        <a:t>SRS</a:t>
                      </a:r>
                      <a:r>
                        <a:rPr lang="zh-CN" sz="400" spc="20">
                          <a:effectLst/>
                        </a:rPr>
                        <a:t>中是否对定义了系统的实现环境？运行环境？</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en-US" sz="400" spc="20">
                          <a:effectLst/>
                        </a:rPr>
                        <a:t>SRS</a:t>
                      </a:r>
                      <a:r>
                        <a:rPr lang="zh-CN" sz="400" spc="20">
                          <a:effectLst/>
                        </a:rPr>
                        <a:t>已定义系统的实现环境和运行环境</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160408217"/>
                  </a:ext>
                </a:extLst>
              </a:tr>
              <a:tr h="131748">
                <a:tc>
                  <a:txBody>
                    <a:bodyPr/>
                    <a:lstStyle/>
                    <a:p>
                      <a:pPr marL="342900" lvl="0" indent="-342900" algn="just">
                        <a:spcBef>
                          <a:spcPts val="600"/>
                        </a:spcBef>
                        <a:spcAft>
                          <a:spcPts val="0"/>
                        </a:spcAft>
                        <a:buFont typeface="+mj-lt"/>
                        <a:buAutoNum type="arabicPeriod"/>
                        <a:tabLst>
                          <a:tab pos="266700" algn="l"/>
                        </a:tabLst>
                      </a:pPr>
                      <a:r>
                        <a:rPr lang="en-US" sz="400" spc="20">
                          <a:effectLst/>
                        </a:rPr>
                        <a:t>SRS</a:t>
                      </a:r>
                      <a:r>
                        <a:rPr lang="zh-CN" sz="400" spc="20">
                          <a:effectLst/>
                        </a:rPr>
                        <a:t>中是否对各类用户的需求表明了来源？各部分之间是否建立了链接关系或索引关系？</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已表明需求来源，尚未建立关系</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910913792"/>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针对需求的复杂关节，是否使用了</a:t>
                      </a:r>
                      <a:r>
                        <a:rPr lang="en-US" sz="400" spc="20">
                          <a:effectLst/>
                        </a:rPr>
                        <a:t>UML</a:t>
                      </a:r>
                      <a:r>
                        <a:rPr lang="zh-CN" sz="400" spc="20">
                          <a:effectLst/>
                        </a:rPr>
                        <a:t>工具进行了进一步的需求分析说明？具体是什么？</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已使用</a:t>
                      </a:r>
                      <a:r>
                        <a:rPr lang="en-US" sz="400" spc="20">
                          <a:effectLst/>
                        </a:rPr>
                        <a:t>UML</a:t>
                      </a:r>
                      <a:r>
                        <a:rPr lang="zh-CN" sz="400" spc="20">
                          <a:effectLst/>
                        </a:rPr>
                        <a:t>工具进行需求分析说明</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1674539252"/>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对描述需求所使用的</a:t>
                      </a:r>
                      <a:r>
                        <a:rPr lang="en-US" sz="400" spc="20">
                          <a:effectLst/>
                        </a:rPr>
                        <a:t>UML</a:t>
                      </a:r>
                      <a:r>
                        <a:rPr lang="zh-CN" sz="400" spc="20">
                          <a:effectLst/>
                        </a:rPr>
                        <a:t>图例是否与需求对象合适、匹配？描述是否准确？</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已根据需求的变更来修改</a:t>
                      </a:r>
                      <a:r>
                        <a:rPr lang="en-US" sz="400" spc="20">
                          <a:effectLst/>
                        </a:rPr>
                        <a:t>UML</a:t>
                      </a:r>
                      <a:r>
                        <a:rPr lang="zh-CN" sz="400" spc="20">
                          <a:effectLst/>
                        </a:rPr>
                        <a:t>图例</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240096907"/>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是否可以独立地测试和验证每个需求？是否提交了</a:t>
                      </a:r>
                      <a:r>
                        <a:rPr lang="en-US" sz="400" spc="20">
                          <a:effectLst/>
                        </a:rPr>
                        <a:t>Test Case</a:t>
                      </a:r>
                      <a:r>
                        <a:rPr lang="zh-CN" sz="400" spc="20">
                          <a:effectLst/>
                        </a:rPr>
                        <a:t>？是否采用模版？</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已提交测试用例，使用了组内统一模板</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880237878"/>
                  </a:ext>
                </a:extLst>
              </a:tr>
              <a:tr h="113283">
                <a:tc>
                  <a:txBody>
                    <a:bodyPr/>
                    <a:lstStyle/>
                    <a:p>
                      <a:pPr marL="342900" lvl="0" indent="-342900" algn="just">
                        <a:spcBef>
                          <a:spcPts val="600"/>
                        </a:spcBef>
                        <a:spcAft>
                          <a:spcPts val="0"/>
                        </a:spcAft>
                        <a:buFont typeface="+mj-lt"/>
                        <a:buAutoNum type="arabicPeriod"/>
                        <a:tabLst>
                          <a:tab pos="266700" algn="l"/>
                        </a:tabLst>
                      </a:pPr>
                      <a:r>
                        <a:rPr lang="en-US" sz="400" spc="20">
                          <a:effectLst/>
                        </a:rPr>
                        <a:t>Test Case</a:t>
                      </a:r>
                      <a:r>
                        <a:rPr lang="zh-CN" sz="400" spc="20">
                          <a:effectLst/>
                        </a:rPr>
                        <a:t>的设计采用的是什么方法？数量多少？够吗？有效吗？</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采用黑盒测试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612241142"/>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为便于</a:t>
                      </a:r>
                      <a:r>
                        <a:rPr lang="en-US" sz="400" spc="20">
                          <a:effectLst/>
                        </a:rPr>
                        <a:t>SRS</a:t>
                      </a:r>
                      <a:r>
                        <a:rPr lang="zh-CN" sz="400" spc="20">
                          <a:effectLst/>
                        </a:rPr>
                        <a:t>的理解和评审，是否提交了初步的</a:t>
                      </a:r>
                      <a:r>
                        <a:rPr lang="en-US" sz="400" spc="20">
                          <a:effectLst/>
                        </a:rPr>
                        <a:t>User Manual</a:t>
                      </a:r>
                      <a:r>
                        <a:rPr lang="zh-CN" sz="400" spc="20">
                          <a:effectLst/>
                        </a:rPr>
                        <a:t>？描述是否正确、有效？</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已提交初步的</a:t>
                      </a:r>
                      <a:r>
                        <a:rPr lang="en-US" sz="400" spc="20">
                          <a:effectLst/>
                        </a:rPr>
                        <a:t>User Manual</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2307421750"/>
                  </a:ext>
                </a:extLst>
              </a:tr>
              <a:tr h="113283">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是否对</a:t>
                      </a:r>
                      <a:r>
                        <a:rPr lang="en-US" sz="400" spc="20">
                          <a:effectLst/>
                        </a:rPr>
                        <a:t>SRS</a:t>
                      </a:r>
                      <a:r>
                        <a:rPr lang="zh-CN" sz="400" spc="20">
                          <a:effectLst/>
                        </a:rPr>
                        <a:t>进行了正式的小组内部评审？是否有评审记录？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已进行正式的内部评审并记录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742004887"/>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是否对评审中要求修改和改进的部分进行了完善？是否有记录？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由于评审尚未进行，目前无修改和进行的部分记录</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981417757"/>
                  </a:ext>
                </a:extLst>
              </a:tr>
              <a:tr h="131748">
                <a:tc>
                  <a:txBody>
                    <a:bodyPr/>
                    <a:lstStyle/>
                    <a:p>
                      <a:pPr marL="342900" lvl="0" indent="-342900" algn="just">
                        <a:spcBef>
                          <a:spcPts val="600"/>
                        </a:spcBef>
                        <a:spcAft>
                          <a:spcPts val="0"/>
                        </a:spcAft>
                        <a:buFont typeface="+mj-lt"/>
                        <a:buAutoNum type="arabicPeriod"/>
                        <a:tabLst>
                          <a:tab pos="266700" algn="l"/>
                        </a:tabLst>
                      </a:pPr>
                      <a:r>
                        <a:rPr lang="zh-CN" sz="400" spc="20">
                          <a:effectLst/>
                        </a:rPr>
                        <a:t>针对</a:t>
                      </a:r>
                      <a:r>
                        <a:rPr lang="en-US" sz="400" spc="20">
                          <a:effectLst/>
                        </a:rPr>
                        <a:t>SRS Baseline</a:t>
                      </a:r>
                      <a:r>
                        <a:rPr lang="zh-CN" sz="400" spc="20">
                          <a:effectLst/>
                        </a:rPr>
                        <a:t>，是否为正式发布进行了相关准备？是否定义了基准版本号？是否提交配置系统？</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tc>
                <a:tc>
                  <a:txBody>
                    <a:bodyPr/>
                    <a:lstStyle/>
                    <a:p>
                      <a:pPr marL="45720" algn="ctr">
                        <a:spcBef>
                          <a:spcPts val="600"/>
                        </a:spcBef>
                        <a:spcAft>
                          <a:spcPts val="200"/>
                        </a:spcAft>
                      </a:pPr>
                      <a:r>
                        <a:rPr lang="zh-CN" sz="400" spc="20">
                          <a:effectLst/>
                        </a:rPr>
                        <a:t>已做好相关准备</a:t>
                      </a:r>
                      <a:endParaRPr lang="zh-CN" sz="400" spc="2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extLst>
                  <a:ext uri="{0D108BD9-81ED-4DB2-BD59-A6C34878D82A}">
                    <a16:rowId xmlns:a16="http://schemas.microsoft.com/office/drawing/2014/main" val="3055628138"/>
                  </a:ext>
                </a:extLst>
              </a:tr>
              <a:tr h="113283">
                <a:tc gridSpan="2">
                  <a:txBody>
                    <a:bodyPr/>
                    <a:lstStyle/>
                    <a:p>
                      <a:pPr marL="45720">
                        <a:spcBef>
                          <a:spcPts val="600"/>
                        </a:spcBef>
                        <a:spcAft>
                          <a:spcPts val="200"/>
                        </a:spcAft>
                      </a:pPr>
                      <a:r>
                        <a:rPr lang="zh-CN" sz="400" spc="20" dirty="0">
                          <a:effectLst/>
                        </a:rPr>
                        <a:t>其他说明：</a:t>
                      </a:r>
                      <a:endParaRPr lang="zh-CN" sz="400" spc="20" dirty="0">
                        <a:effectLst/>
                        <a:latin typeface="Palatino Linotype" panose="02040502050505030304" pitchFamily="18" charset="0"/>
                        <a:ea typeface="宋体" panose="02010600030101010101" pitchFamily="2" charset="-122"/>
                        <a:cs typeface="Times New Roman" panose="02020603050405020304" pitchFamily="18" charset="0"/>
                      </a:endParaRPr>
                    </a:p>
                  </a:txBody>
                  <a:tcPr marL="21896" marR="21896" marT="0" marB="0" anchor="ctr"/>
                </a:tc>
                <a:tc hMerge="1">
                  <a:txBody>
                    <a:bodyPr/>
                    <a:lstStyle/>
                    <a:p>
                      <a:endParaRPr lang="zh-CN" altLang="en-US"/>
                    </a:p>
                  </a:txBody>
                  <a:tcPr/>
                </a:tc>
                <a:extLst>
                  <a:ext uri="{0D108BD9-81ED-4DB2-BD59-A6C34878D82A}">
                    <a16:rowId xmlns:a16="http://schemas.microsoft.com/office/drawing/2014/main" val="895086992"/>
                  </a:ext>
                </a:extLst>
              </a:tr>
            </a:tbl>
          </a:graphicData>
        </a:graphic>
      </p:graphicFrame>
    </p:spTree>
    <p:extLst>
      <p:ext uri="{BB962C8B-B14F-4D97-AF65-F5344CB8AC3E}">
        <p14:creationId xmlns:p14="http://schemas.microsoft.com/office/powerpoint/2010/main" val="2517516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E9E6D9C-F71A-4958-978A-C8EC57CC1755}"/>
              </a:ext>
            </a:extLst>
          </p:cNvPr>
          <p:cNvGrpSpPr/>
          <p:nvPr/>
        </p:nvGrpSpPr>
        <p:grpSpPr>
          <a:xfrm>
            <a:off x="-2892" y="1850876"/>
            <a:ext cx="9144000" cy="1944216"/>
            <a:chOff x="-4282523" y="2186464"/>
            <a:chExt cx="9144000" cy="2729894"/>
          </a:xfrm>
        </p:grpSpPr>
        <p:sp>
          <p:nvSpPr>
            <p:cNvPr id="12" name="Rectangle 2" descr="psb">
              <a:extLst>
                <a:ext uri="{FF2B5EF4-FFF2-40B4-BE49-F238E27FC236}">
                  <a16:creationId xmlns:a16="http://schemas.microsoft.com/office/drawing/2014/main" id="{77A8FA43-124F-42DA-AE57-4A40CA5063CC}"/>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4C216529-D3E5-433D-85F7-B186B4921AE8}"/>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dirty="0"/>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内部评审</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9" name="文本框 18">
            <a:extLst>
              <a:ext uri="{FF2B5EF4-FFF2-40B4-BE49-F238E27FC236}">
                <a16:creationId xmlns:a16="http://schemas.microsoft.com/office/drawing/2014/main" id="{1DC1961F-B324-47A4-807F-8845CCFD0BBF}"/>
              </a:ext>
            </a:extLst>
          </p:cNvPr>
          <p:cNvSpPr txBox="1"/>
          <p:nvPr/>
        </p:nvSpPr>
        <p:spPr>
          <a:xfrm>
            <a:off x="2241875" y="327870"/>
            <a:ext cx="59644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39.</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是否对评审中要求修改和改进的部分进行了完善？是否有记录？</a:t>
            </a:r>
          </a:p>
        </p:txBody>
      </p:sp>
      <p:pic>
        <p:nvPicPr>
          <p:cNvPr id="2" name="图片 1">
            <a:extLst>
              <a:ext uri="{FF2B5EF4-FFF2-40B4-BE49-F238E27FC236}">
                <a16:creationId xmlns:a16="http://schemas.microsoft.com/office/drawing/2014/main" id="{44724B50-F4A3-4953-938C-667F08E4D3E5}"/>
              </a:ext>
            </a:extLst>
          </p:cNvPr>
          <p:cNvPicPr>
            <a:picLocks noChangeAspect="1"/>
          </p:cNvPicPr>
          <p:nvPr/>
        </p:nvPicPr>
        <p:blipFill>
          <a:blip r:embed="rId3"/>
          <a:stretch>
            <a:fillRect/>
          </a:stretch>
        </p:blipFill>
        <p:spPr>
          <a:xfrm>
            <a:off x="1547664" y="1152340"/>
            <a:ext cx="6290351" cy="3651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2624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7C6A13A-1B6E-4C31-8FD9-FE5C66F9BEAC}"/>
              </a:ext>
            </a:extLst>
          </p:cNvPr>
          <p:cNvGrpSpPr/>
          <p:nvPr/>
        </p:nvGrpSpPr>
        <p:grpSpPr>
          <a:xfrm>
            <a:off x="-2892" y="2138908"/>
            <a:ext cx="9144000" cy="1296144"/>
            <a:chOff x="-4282523" y="2186464"/>
            <a:chExt cx="9144000" cy="2729894"/>
          </a:xfrm>
        </p:grpSpPr>
        <p:sp>
          <p:nvSpPr>
            <p:cNvPr id="14" name="Rectangle 2" descr="psb">
              <a:extLst>
                <a:ext uri="{FF2B5EF4-FFF2-40B4-BE49-F238E27FC236}">
                  <a16:creationId xmlns:a16="http://schemas.microsoft.com/office/drawing/2014/main" id="{9E9372BF-D3D3-46EA-A1D1-3AC38CB3D651}"/>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1CDDD90D-FEC9-4C0E-89D3-28D98C6D621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9917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b="1" dirty="0">
                <a:solidFill>
                  <a:srgbClr val="EA5514"/>
                </a:solidFill>
                <a:latin typeface="微软雅黑" pitchFamily="34" charset="-122"/>
                <a:ea typeface="微软雅黑" pitchFamily="34" charset="-122"/>
                <a:cs typeface="宋体" pitchFamily="2" charset="-122"/>
              </a:rPr>
              <a:t>SRS</a:t>
            </a:r>
          </a:p>
        </p:txBody>
      </p:sp>
      <p:sp>
        <p:nvSpPr>
          <p:cNvPr id="19" name="文本框 18">
            <a:extLst>
              <a:ext uri="{FF2B5EF4-FFF2-40B4-BE49-F238E27FC236}">
                <a16:creationId xmlns:a16="http://schemas.microsoft.com/office/drawing/2014/main" id="{1DC1961F-B324-47A4-807F-8845CCFD0BBF}"/>
              </a:ext>
            </a:extLst>
          </p:cNvPr>
          <p:cNvSpPr txBox="1"/>
          <p:nvPr/>
        </p:nvSpPr>
        <p:spPr>
          <a:xfrm>
            <a:off x="1691680" y="363881"/>
            <a:ext cx="6696744"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40.</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针对</a:t>
            </a:r>
            <a:r>
              <a:rPr lang="en-US" altLang="zh-CN" sz="1200" b="1" dirty="0">
                <a:latin typeface="微软雅黑" panose="020B0503020204020204" pitchFamily="34" charset="-122"/>
                <a:ea typeface="微软雅黑" panose="020B0503020204020204" pitchFamily="34" charset="-122"/>
                <a:cs typeface="华文楷体" panose="02010600040101010101" charset="-122"/>
              </a:rPr>
              <a:t>SRS Baseline</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，是否进行了正式的发布？是否定义了基准版本号？是否提交配置系统？</a:t>
            </a:r>
          </a:p>
        </p:txBody>
      </p:sp>
      <p:pic>
        <p:nvPicPr>
          <p:cNvPr id="5" name="图片 4">
            <a:extLst>
              <a:ext uri="{FF2B5EF4-FFF2-40B4-BE49-F238E27FC236}">
                <a16:creationId xmlns:a16="http://schemas.microsoft.com/office/drawing/2014/main" id="{4C7F1633-1184-42BD-83E7-216B5EF1AE70}"/>
              </a:ext>
            </a:extLst>
          </p:cNvPr>
          <p:cNvPicPr>
            <a:picLocks noChangeAspect="1"/>
          </p:cNvPicPr>
          <p:nvPr/>
        </p:nvPicPr>
        <p:blipFill>
          <a:blip r:embed="rId3"/>
          <a:stretch>
            <a:fillRect/>
          </a:stretch>
        </p:blipFill>
        <p:spPr>
          <a:xfrm>
            <a:off x="421391" y="1705526"/>
            <a:ext cx="4811779" cy="2022128"/>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643CB149-3852-4E05-B5BE-CDAA39C41A1D}"/>
              </a:ext>
            </a:extLst>
          </p:cNvPr>
          <p:cNvSpPr txBox="1"/>
          <p:nvPr/>
        </p:nvSpPr>
        <p:spPr>
          <a:xfrm>
            <a:off x="5580112" y="2680096"/>
            <a:ext cx="2952328" cy="1526187"/>
          </a:xfrm>
          <a:prstGeom prst="rect">
            <a:avLst/>
          </a:prstGeom>
          <a:noFill/>
          <a:ln w="9525">
            <a:noFill/>
          </a:ln>
        </p:spPr>
        <p:txBody>
          <a:bodyPr wrap="square">
            <a:spAutoFit/>
          </a:bodyPr>
          <a:lstStyle/>
          <a:p>
            <a:pPr indent="266700">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cs typeface="黑体" panose="02010609060101010101" charset="-122"/>
              </a:rPr>
              <a:t>我们的</a:t>
            </a:r>
            <a:r>
              <a:rPr lang="en-US" altLang="zh-CN" sz="1600" b="1" dirty="0">
                <a:solidFill>
                  <a:schemeClr val="bg1"/>
                </a:solidFill>
                <a:latin typeface="微软雅黑" panose="020B0503020204020204" pitchFamily="34" charset="-122"/>
                <a:ea typeface="微软雅黑" panose="020B0503020204020204" pitchFamily="34" charset="-122"/>
                <a:cs typeface="黑体" panose="02010609060101010101" charset="-122"/>
              </a:rPr>
              <a:t>SRS Baseline</a:t>
            </a:r>
            <a:r>
              <a:rPr lang="zh-CN" altLang="en-US" sz="1600" b="1" dirty="0">
                <a:solidFill>
                  <a:schemeClr val="bg1"/>
                </a:solidFill>
                <a:latin typeface="微软雅黑" panose="020B0503020204020204" pitchFamily="34" charset="-122"/>
                <a:ea typeface="微软雅黑" panose="020B0503020204020204" pitchFamily="34" charset="-122"/>
                <a:cs typeface="黑体" panose="02010609060101010101" charset="-122"/>
              </a:rPr>
              <a:t>定义为</a:t>
            </a:r>
            <a:r>
              <a:rPr lang="en-US" altLang="zh-CN" sz="1600" b="1" dirty="0">
                <a:solidFill>
                  <a:schemeClr val="bg1"/>
                </a:solidFill>
                <a:latin typeface="微软雅黑" panose="020B0503020204020204" pitchFamily="34" charset="-122"/>
                <a:ea typeface="微软雅黑" panose="020B0503020204020204" pitchFamily="34" charset="-122"/>
                <a:cs typeface="黑体" panose="02010609060101010101" charset="-122"/>
              </a:rPr>
              <a:t>SRS</a:t>
            </a:r>
            <a:r>
              <a:rPr lang="zh-CN" altLang="en-US" sz="1600" b="1" dirty="0">
                <a:solidFill>
                  <a:schemeClr val="bg1"/>
                </a:solidFill>
                <a:latin typeface="微软雅黑" panose="020B0503020204020204" pitchFamily="34" charset="-122"/>
                <a:ea typeface="微软雅黑" panose="020B0503020204020204" pitchFamily="34" charset="-122"/>
                <a:cs typeface="黑体" panose="02010609060101010101" charset="-122"/>
              </a:rPr>
              <a:t>的</a:t>
            </a:r>
            <a:r>
              <a:rPr lang="en-US" altLang="zh-CN" sz="1600" b="1" dirty="0">
                <a:solidFill>
                  <a:schemeClr val="bg1"/>
                </a:solidFill>
                <a:latin typeface="微软雅黑" panose="020B0503020204020204" pitchFamily="34" charset="-122"/>
                <a:ea typeface="微软雅黑" panose="020B0503020204020204" pitchFamily="34" charset="-122"/>
                <a:cs typeface="黑体" panose="02010609060101010101" charset="-122"/>
              </a:rPr>
              <a:t>version 1.0.0</a:t>
            </a:r>
            <a:r>
              <a:rPr lang="zh-CN" altLang="en-US" sz="1600" b="1" dirty="0">
                <a:solidFill>
                  <a:schemeClr val="bg1"/>
                </a:solidFill>
                <a:latin typeface="微软雅黑" panose="020B0503020204020204" pitchFamily="34" charset="-122"/>
                <a:ea typeface="微软雅黑" panose="020B0503020204020204" pitchFamily="34" charset="-122"/>
                <a:cs typeface="黑体" panose="02010609060101010101" charset="-122"/>
              </a:rPr>
              <a:t>，进行</a:t>
            </a:r>
            <a:r>
              <a:rPr lang="zh-CN" altLang="en-US" sz="1600" b="1" dirty="0">
                <a:latin typeface="微软雅黑" panose="020B0503020204020204" pitchFamily="34" charset="-122"/>
                <a:ea typeface="微软雅黑" panose="020B0503020204020204" pitchFamily="34" charset="-122"/>
                <a:cs typeface="黑体" panose="02010609060101010101" charset="-122"/>
              </a:rPr>
              <a:t>了正式的发布并提交到了配置管理系统</a:t>
            </a:r>
          </a:p>
        </p:txBody>
      </p:sp>
      <p:pic>
        <p:nvPicPr>
          <p:cNvPr id="7" name="图片 6">
            <a:extLst>
              <a:ext uri="{FF2B5EF4-FFF2-40B4-BE49-F238E27FC236}">
                <a16:creationId xmlns:a16="http://schemas.microsoft.com/office/drawing/2014/main" id="{BCBD0D40-9A6F-4C2D-B3E1-13F28225976A}"/>
              </a:ext>
            </a:extLst>
          </p:cNvPr>
          <p:cNvPicPr>
            <a:picLocks noChangeAspect="1"/>
          </p:cNvPicPr>
          <p:nvPr/>
        </p:nvPicPr>
        <p:blipFill>
          <a:blip r:embed="rId4"/>
          <a:stretch>
            <a:fillRect/>
          </a:stretch>
        </p:blipFill>
        <p:spPr>
          <a:xfrm>
            <a:off x="5692337" y="1706860"/>
            <a:ext cx="3053795" cy="864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3418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EAB77FE-2424-4F65-B172-E9203354E96B}"/>
              </a:ext>
            </a:extLst>
          </p:cNvPr>
          <p:cNvGrpSpPr/>
          <p:nvPr/>
        </p:nvGrpSpPr>
        <p:grpSpPr>
          <a:xfrm>
            <a:off x="0" y="2066900"/>
            <a:ext cx="9144000" cy="1683320"/>
            <a:chOff x="-4282523" y="2186464"/>
            <a:chExt cx="9144000" cy="2729894"/>
          </a:xfrm>
        </p:grpSpPr>
        <p:sp>
          <p:nvSpPr>
            <p:cNvPr id="11" name="Rectangle 2" descr="psb">
              <a:extLst>
                <a:ext uri="{FF2B5EF4-FFF2-40B4-BE49-F238E27FC236}">
                  <a16:creationId xmlns:a16="http://schemas.microsoft.com/office/drawing/2014/main" id="{FD69AAAE-AB71-4CE8-9EFA-8269F84DD5D8}"/>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27AF7147-D78E-4D49-9185-06B9C6B5F06B}"/>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32180" y="338455"/>
            <a:ext cx="17589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需求管理工具</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691680" y="1562844"/>
            <a:ext cx="6012180" cy="287782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3275856" y="929273"/>
            <a:ext cx="337820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使用禅道作为需求管理工具</a:t>
            </a:r>
          </a:p>
        </p:txBody>
      </p:sp>
      <p:sp>
        <p:nvSpPr>
          <p:cNvPr id="9" name="Rectangle 39">
            <a:extLst>
              <a:ext uri="{FF2B5EF4-FFF2-40B4-BE49-F238E27FC236}">
                <a16:creationId xmlns:a16="http://schemas.microsoft.com/office/drawing/2014/main" id="{BE9D6B28-2657-4A9E-8A4F-99F7A9EDC0EC}"/>
              </a:ext>
            </a:extLst>
          </p:cNvPr>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文本框 12">
            <a:extLst>
              <a:ext uri="{FF2B5EF4-FFF2-40B4-BE49-F238E27FC236}">
                <a16:creationId xmlns:a16="http://schemas.microsoft.com/office/drawing/2014/main" id="{771F0803-CED4-4BEA-96F2-FA985BD9D732}"/>
              </a:ext>
            </a:extLst>
          </p:cNvPr>
          <p:cNvSpPr txBox="1"/>
          <p:nvPr/>
        </p:nvSpPr>
        <p:spPr>
          <a:xfrm>
            <a:off x="2339752" y="324256"/>
            <a:ext cx="6755995"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41.</a:t>
            </a:r>
            <a:r>
              <a:rPr lang="zh-CN" altLang="zh-CN" sz="1200" b="1" dirty="0">
                <a:latin typeface="微软雅黑" panose="020B0503020204020204" pitchFamily="34" charset="-122"/>
                <a:ea typeface="微软雅黑" panose="020B0503020204020204" pitchFamily="34" charset="-122"/>
              </a:rPr>
              <a:t>针对需求的管理，是否采用了需求管理工具？是否把全部需求录入工具？是否建立了跟踪链接矩阵？</a:t>
            </a:r>
            <a:endParaRPr lang="zh-CN" altLang="en-US" sz="1200" b="1" dirty="0">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9"/>
                                        </p:tgtEl>
                                        <p:attrNameLst>
                                          <p:attrName>style.visibility</p:attrName>
                                        </p:attrNameLst>
                                      </p:cBhvr>
                                      <p:to>
                                        <p:strVal val="visible"/>
                                      </p:to>
                                    </p:set>
                                    <p:anim calcmode="lin" valueType="num">
                                      <p:cBhvr>
                                        <p:cTn id="38" dur="300" fill="hold"/>
                                        <p:tgtEl>
                                          <p:spTgt spid="9"/>
                                        </p:tgtEl>
                                        <p:attrNameLst>
                                          <p:attrName>ppt_w</p:attrName>
                                        </p:attrNameLst>
                                      </p:cBhvr>
                                      <p:tavLst>
                                        <p:tav tm="0">
                                          <p:val>
                                            <p:fltVal val="0"/>
                                          </p:val>
                                        </p:tav>
                                        <p:tav tm="100000">
                                          <p:val>
                                            <p:strVal val="#ppt_w"/>
                                          </p:val>
                                        </p:tav>
                                      </p:tavLst>
                                    </p:anim>
                                    <p:anim calcmode="lin" valueType="num">
                                      <p:cBhvr>
                                        <p:cTn id="39" dur="300" fill="hold"/>
                                        <p:tgtEl>
                                          <p:spTgt spid="9"/>
                                        </p:tgtEl>
                                        <p:attrNameLst>
                                          <p:attrName>ppt_h</p:attrName>
                                        </p:attrNameLst>
                                      </p:cBhvr>
                                      <p:tavLst>
                                        <p:tav tm="0">
                                          <p:val>
                                            <p:fltVal val="0"/>
                                          </p:val>
                                        </p:tav>
                                        <p:tav tm="100000">
                                          <p:val>
                                            <p:strVal val="#ppt_h"/>
                                          </p:val>
                                        </p:tav>
                                      </p:tavLst>
                                    </p:anim>
                                    <p:animEffect transition="in" filter="fade">
                                      <p:cBhvr>
                                        <p:cTn id="40" dur="300"/>
                                        <p:tgtEl>
                                          <p:spTgt spid="9"/>
                                        </p:tgtEl>
                                      </p:cBhvr>
                                    </p:animEffect>
                                  </p:childTnLst>
                                </p:cTn>
                              </p:par>
                              <p:par>
                                <p:cTn id="41" presetID="6" presetClass="emph" presetSubtype="0" autoRev="1" fill="hold" grpId="1" nodeType="withEffect">
                                  <p:stCondLst>
                                    <p:cond delay="800"/>
                                  </p:stCondLst>
                                  <p:childTnLst>
                                    <p:animScale>
                                      <p:cBhvr>
                                        <p:cTn id="42"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9" grpId="0"/>
      <p:bldP spid="9"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92C4544-46E9-4831-A1F4-F4BED83DB879}"/>
              </a:ext>
            </a:extLst>
          </p:cNvPr>
          <p:cNvGrpSpPr/>
          <p:nvPr/>
        </p:nvGrpSpPr>
        <p:grpSpPr>
          <a:xfrm>
            <a:off x="0" y="2066900"/>
            <a:ext cx="9144000" cy="1683320"/>
            <a:chOff x="-4282523" y="2186464"/>
            <a:chExt cx="9144000" cy="2729894"/>
          </a:xfrm>
        </p:grpSpPr>
        <p:sp>
          <p:nvSpPr>
            <p:cNvPr id="11" name="Rectangle 2" descr="psb">
              <a:extLst>
                <a:ext uri="{FF2B5EF4-FFF2-40B4-BE49-F238E27FC236}">
                  <a16:creationId xmlns:a16="http://schemas.microsoft.com/office/drawing/2014/main" id="{548F16FC-78D8-4558-9E37-43EA19E0FCBF}"/>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0D4A258E-CC9F-4B09-90B5-50974E5D0530}"/>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32180" y="338455"/>
            <a:ext cx="17589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需求管理工具</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887434" y="1274812"/>
            <a:ext cx="7532702" cy="3180089"/>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3851920" y="767208"/>
            <a:ext cx="1512054" cy="368300"/>
          </a:xfrm>
          <a:prstGeom prst="rect">
            <a:avLst/>
          </a:prstGeom>
          <a:noFill/>
        </p:spPr>
        <p:txBody>
          <a:bodyPr wrap="square" rtlCol="0">
            <a:spAutoFit/>
          </a:bodyPr>
          <a:lstStyle/>
          <a:p>
            <a:pPr algn="dist"/>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主要需求</a:t>
            </a:r>
          </a:p>
        </p:txBody>
      </p:sp>
      <p:sp>
        <p:nvSpPr>
          <p:cNvPr id="9" name="Rectangle 39">
            <a:extLst>
              <a:ext uri="{FF2B5EF4-FFF2-40B4-BE49-F238E27FC236}">
                <a16:creationId xmlns:a16="http://schemas.microsoft.com/office/drawing/2014/main" id="{EC3EDE70-CB19-4159-828F-AD03CE9A85E0}"/>
              </a:ext>
            </a:extLst>
          </p:cNvPr>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9"/>
                                        </p:tgtEl>
                                        <p:attrNameLst>
                                          <p:attrName>style.visibility</p:attrName>
                                        </p:attrNameLst>
                                      </p:cBhvr>
                                      <p:to>
                                        <p:strVal val="visible"/>
                                      </p:to>
                                    </p:set>
                                    <p:anim calcmode="lin" valueType="num">
                                      <p:cBhvr>
                                        <p:cTn id="38" dur="300" fill="hold"/>
                                        <p:tgtEl>
                                          <p:spTgt spid="9"/>
                                        </p:tgtEl>
                                        <p:attrNameLst>
                                          <p:attrName>ppt_w</p:attrName>
                                        </p:attrNameLst>
                                      </p:cBhvr>
                                      <p:tavLst>
                                        <p:tav tm="0">
                                          <p:val>
                                            <p:fltVal val="0"/>
                                          </p:val>
                                        </p:tav>
                                        <p:tav tm="100000">
                                          <p:val>
                                            <p:strVal val="#ppt_w"/>
                                          </p:val>
                                        </p:tav>
                                      </p:tavLst>
                                    </p:anim>
                                    <p:anim calcmode="lin" valueType="num">
                                      <p:cBhvr>
                                        <p:cTn id="39" dur="300" fill="hold"/>
                                        <p:tgtEl>
                                          <p:spTgt spid="9"/>
                                        </p:tgtEl>
                                        <p:attrNameLst>
                                          <p:attrName>ppt_h</p:attrName>
                                        </p:attrNameLst>
                                      </p:cBhvr>
                                      <p:tavLst>
                                        <p:tav tm="0">
                                          <p:val>
                                            <p:fltVal val="0"/>
                                          </p:val>
                                        </p:tav>
                                        <p:tav tm="100000">
                                          <p:val>
                                            <p:strVal val="#ppt_h"/>
                                          </p:val>
                                        </p:tav>
                                      </p:tavLst>
                                    </p:anim>
                                    <p:animEffect transition="in" filter="fade">
                                      <p:cBhvr>
                                        <p:cTn id="40" dur="300"/>
                                        <p:tgtEl>
                                          <p:spTgt spid="9"/>
                                        </p:tgtEl>
                                      </p:cBhvr>
                                    </p:animEffect>
                                  </p:childTnLst>
                                </p:cTn>
                              </p:par>
                              <p:par>
                                <p:cTn id="41" presetID="6" presetClass="emph" presetSubtype="0" autoRev="1" fill="hold" grpId="1" nodeType="withEffect">
                                  <p:stCondLst>
                                    <p:cond delay="800"/>
                                  </p:stCondLst>
                                  <p:childTnLst>
                                    <p:animScale>
                                      <p:cBhvr>
                                        <p:cTn id="42"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9" grpId="0"/>
      <p:bldP spid="9"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CAC5ECA9-98C4-490B-9F1C-E9E3E86F8239}"/>
              </a:ext>
            </a:extLst>
          </p:cNvPr>
          <p:cNvGrpSpPr/>
          <p:nvPr/>
        </p:nvGrpSpPr>
        <p:grpSpPr>
          <a:xfrm>
            <a:off x="0" y="1443563"/>
            <a:ext cx="9144000" cy="2783578"/>
            <a:chOff x="-4282523" y="2186464"/>
            <a:chExt cx="9144000" cy="2729894"/>
          </a:xfrm>
        </p:grpSpPr>
        <p:sp>
          <p:nvSpPr>
            <p:cNvPr id="12" name="Rectangle 2" descr="psb">
              <a:extLst>
                <a:ext uri="{FF2B5EF4-FFF2-40B4-BE49-F238E27FC236}">
                  <a16:creationId xmlns:a16="http://schemas.microsoft.com/office/drawing/2014/main" id="{8309858E-C8F1-4747-A9FF-6620ED57051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14CC4AD4-D481-4AE8-B8AA-B2C76DE72E38}"/>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32180" y="338455"/>
            <a:ext cx="17589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需求追踪矩阵</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1431393" y="1215603"/>
            <a:ext cx="6035040" cy="70866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a:stretch>
            <a:fillRect/>
          </a:stretch>
        </p:blipFill>
        <p:spPr>
          <a:xfrm>
            <a:off x="1388573" y="2152223"/>
            <a:ext cx="6120680" cy="2783578"/>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3275855" y="675328"/>
            <a:ext cx="234611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维护需求追踪矩阵</a:t>
            </a:r>
          </a:p>
        </p:txBody>
      </p:sp>
      <p:sp>
        <p:nvSpPr>
          <p:cNvPr id="10" name="Rectangle 39">
            <a:extLst>
              <a:ext uri="{FF2B5EF4-FFF2-40B4-BE49-F238E27FC236}">
                <a16:creationId xmlns:a16="http://schemas.microsoft.com/office/drawing/2014/main" id="{B6483D6D-59E4-47B7-87A0-307492A9B68E}"/>
              </a:ext>
            </a:extLst>
          </p:cNvPr>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300" fill="hold"/>
                                        <p:tgtEl>
                                          <p:spTgt spid="10"/>
                                        </p:tgtEl>
                                        <p:attrNameLst>
                                          <p:attrName>ppt_w</p:attrName>
                                        </p:attrNameLst>
                                      </p:cBhvr>
                                      <p:tavLst>
                                        <p:tav tm="0">
                                          <p:val>
                                            <p:fltVal val="0"/>
                                          </p:val>
                                        </p:tav>
                                        <p:tav tm="100000">
                                          <p:val>
                                            <p:strVal val="#ppt_w"/>
                                          </p:val>
                                        </p:tav>
                                      </p:tavLst>
                                    </p:anim>
                                    <p:anim calcmode="lin" valueType="num">
                                      <p:cBhvr>
                                        <p:cTn id="39" dur="300" fill="hold"/>
                                        <p:tgtEl>
                                          <p:spTgt spid="10"/>
                                        </p:tgtEl>
                                        <p:attrNameLst>
                                          <p:attrName>ppt_h</p:attrName>
                                        </p:attrNameLst>
                                      </p:cBhvr>
                                      <p:tavLst>
                                        <p:tav tm="0">
                                          <p:val>
                                            <p:fltVal val="0"/>
                                          </p:val>
                                        </p:tav>
                                        <p:tav tm="100000">
                                          <p:val>
                                            <p:strVal val="#ppt_h"/>
                                          </p:val>
                                        </p:tav>
                                      </p:tavLst>
                                    </p:anim>
                                    <p:animEffect transition="in" filter="fade">
                                      <p:cBhvr>
                                        <p:cTn id="40" dur="300"/>
                                        <p:tgtEl>
                                          <p:spTgt spid="10"/>
                                        </p:tgtEl>
                                      </p:cBhvr>
                                    </p:animEffect>
                                  </p:childTnLst>
                                </p:cTn>
                              </p:par>
                              <p:par>
                                <p:cTn id="41" presetID="6" presetClass="emph" presetSubtype="0" autoRev="1" fill="hold" grpId="1" nodeType="withEffect">
                                  <p:stCondLst>
                                    <p:cond delay="800"/>
                                  </p:stCondLst>
                                  <p:childTnLst>
                                    <p:animScale>
                                      <p:cBhvr>
                                        <p:cTn id="42"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0" grpId="0"/>
      <p:bldP spid="10"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EF0CB63-05DA-485A-947A-AA0A00C31CC8}"/>
              </a:ext>
            </a:extLst>
          </p:cNvPr>
          <p:cNvGrpSpPr/>
          <p:nvPr/>
        </p:nvGrpSpPr>
        <p:grpSpPr>
          <a:xfrm>
            <a:off x="0" y="2066900"/>
            <a:ext cx="9144000" cy="1683320"/>
            <a:chOff x="-4282523" y="2186464"/>
            <a:chExt cx="9144000" cy="2729894"/>
          </a:xfrm>
        </p:grpSpPr>
        <p:sp>
          <p:nvSpPr>
            <p:cNvPr id="12" name="Rectangle 2" descr="psb">
              <a:extLst>
                <a:ext uri="{FF2B5EF4-FFF2-40B4-BE49-F238E27FC236}">
                  <a16:creationId xmlns:a16="http://schemas.microsoft.com/office/drawing/2014/main" id="{CF94EF80-B3F2-4EB3-AA22-3C3F250732A0}"/>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BA89798E-ECC0-4D7F-8BB0-308D1B973A6C}"/>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5" name="Rectangle 39"/>
          <p:cNvSpPr>
            <a:spLocks noChangeArrowheads="1"/>
          </p:cNvSpPr>
          <p:nvPr/>
        </p:nvSpPr>
        <p:spPr bwMode="auto">
          <a:xfrm>
            <a:off x="932180" y="338455"/>
            <a:ext cx="17589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需求管理工具</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文本框 4"/>
          <p:cNvSpPr txBox="1"/>
          <p:nvPr/>
        </p:nvSpPr>
        <p:spPr>
          <a:xfrm>
            <a:off x="3851921" y="675061"/>
            <a:ext cx="158417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项目文档管理</a:t>
            </a:r>
          </a:p>
        </p:txBody>
      </p:sp>
      <p:pic>
        <p:nvPicPr>
          <p:cNvPr id="2" name="图片 1"/>
          <p:cNvPicPr>
            <a:picLocks noChangeAspect="1"/>
          </p:cNvPicPr>
          <p:nvPr/>
        </p:nvPicPr>
        <p:blipFill>
          <a:blip r:embed="rId3"/>
          <a:stretch>
            <a:fillRect/>
          </a:stretch>
        </p:blipFill>
        <p:spPr>
          <a:xfrm>
            <a:off x="227106" y="1498559"/>
            <a:ext cx="4743401" cy="290601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5197613" y="1310816"/>
            <a:ext cx="3622426" cy="3281502"/>
          </a:xfrm>
          <a:prstGeom prst="rect">
            <a:avLst/>
          </a:prstGeom>
          <a:ln>
            <a:noFill/>
          </a:ln>
          <a:effectLst>
            <a:outerShdw blurRad="292100" dist="139700" dir="2700000" algn="tl" rotWithShape="0">
              <a:srgbClr val="333333">
                <a:alpha val="65000"/>
              </a:srgbClr>
            </a:outerShdw>
          </a:effectLst>
        </p:spPr>
      </p:pic>
      <p:sp>
        <p:nvSpPr>
          <p:cNvPr id="10" name="Rectangle 39">
            <a:extLst>
              <a:ext uri="{FF2B5EF4-FFF2-40B4-BE49-F238E27FC236}">
                <a16:creationId xmlns:a16="http://schemas.microsoft.com/office/drawing/2014/main" id="{E90852CE-5CB5-4B7D-8637-114F16560C42}"/>
              </a:ext>
            </a:extLst>
          </p:cNvPr>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300" fill="hold"/>
                                        <p:tgtEl>
                                          <p:spTgt spid="10"/>
                                        </p:tgtEl>
                                        <p:attrNameLst>
                                          <p:attrName>ppt_w</p:attrName>
                                        </p:attrNameLst>
                                      </p:cBhvr>
                                      <p:tavLst>
                                        <p:tav tm="0">
                                          <p:val>
                                            <p:fltVal val="0"/>
                                          </p:val>
                                        </p:tav>
                                        <p:tav tm="100000">
                                          <p:val>
                                            <p:strVal val="#ppt_w"/>
                                          </p:val>
                                        </p:tav>
                                      </p:tavLst>
                                    </p:anim>
                                    <p:anim calcmode="lin" valueType="num">
                                      <p:cBhvr>
                                        <p:cTn id="39" dur="300" fill="hold"/>
                                        <p:tgtEl>
                                          <p:spTgt spid="10"/>
                                        </p:tgtEl>
                                        <p:attrNameLst>
                                          <p:attrName>ppt_h</p:attrName>
                                        </p:attrNameLst>
                                      </p:cBhvr>
                                      <p:tavLst>
                                        <p:tav tm="0">
                                          <p:val>
                                            <p:fltVal val="0"/>
                                          </p:val>
                                        </p:tav>
                                        <p:tav tm="100000">
                                          <p:val>
                                            <p:strVal val="#ppt_h"/>
                                          </p:val>
                                        </p:tav>
                                      </p:tavLst>
                                    </p:anim>
                                    <p:animEffect transition="in" filter="fade">
                                      <p:cBhvr>
                                        <p:cTn id="40" dur="300"/>
                                        <p:tgtEl>
                                          <p:spTgt spid="10"/>
                                        </p:tgtEl>
                                      </p:cBhvr>
                                    </p:animEffect>
                                  </p:childTnLst>
                                </p:cTn>
                              </p:par>
                              <p:par>
                                <p:cTn id="41" presetID="6" presetClass="emph" presetSubtype="0" autoRev="1" fill="hold" grpId="1" nodeType="withEffect">
                                  <p:stCondLst>
                                    <p:cond delay="800"/>
                                  </p:stCondLst>
                                  <p:childTnLst>
                                    <p:animScale>
                                      <p:cBhvr>
                                        <p:cTn id="42" dur="1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5" grpId="0"/>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C7BD44F-FDF3-488A-9894-9F5AC7130848}"/>
              </a:ext>
            </a:extLst>
          </p:cNvPr>
          <p:cNvGrpSpPr/>
          <p:nvPr/>
        </p:nvGrpSpPr>
        <p:grpSpPr>
          <a:xfrm>
            <a:off x="0" y="773327"/>
            <a:ext cx="9178034" cy="4143031"/>
            <a:chOff x="-4282523" y="2186464"/>
            <a:chExt cx="9144000" cy="2729894"/>
          </a:xfrm>
        </p:grpSpPr>
        <p:sp>
          <p:nvSpPr>
            <p:cNvPr id="11" name="Rectangle 2" descr="psb">
              <a:extLst>
                <a:ext uri="{FF2B5EF4-FFF2-40B4-BE49-F238E27FC236}">
                  <a16:creationId xmlns:a16="http://schemas.microsoft.com/office/drawing/2014/main" id="{E11EBA8D-5ED9-44AA-B865-8CB54A684C4E}"/>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6E28611B-5B24-4CA2-828C-D3805DB565E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8" name="Oval 6">
            <a:extLst>
              <a:ext uri="{FF2B5EF4-FFF2-40B4-BE49-F238E27FC236}">
                <a16:creationId xmlns:a16="http://schemas.microsoft.com/office/drawing/2014/main" id="{1D09DB38-621E-4EC5-85F4-779547858E10}"/>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9" name="Oval 3">
            <a:extLst>
              <a:ext uri="{FF2B5EF4-FFF2-40B4-BE49-F238E27FC236}">
                <a16:creationId xmlns:a16="http://schemas.microsoft.com/office/drawing/2014/main" id="{5B31C95D-31D6-4DB5-A05F-EE1FE7DC5C9D}"/>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60" name="Oval 4">
            <a:extLst>
              <a:ext uri="{FF2B5EF4-FFF2-40B4-BE49-F238E27FC236}">
                <a16:creationId xmlns:a16="http://schemas.microsoft.com/office/drawing/2014/main" id="{5126AEF3-7F67-425E-8C71-19FF3391DFFD}"/>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61" name="Oval 5">
            <a:extLst>
              <a:ext uri="{FF2B5EF4-FFF2-40B4-BE49-F238E27FC236}">
                <a16:creationId xmlns:a16="http://schemas.microsoft.com/office/drawing/2014/main" id="{820B66E8-FAD0-4747-AB7C-8874A000C7F6}"/>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62" name="Rectangle 39">
            <a:extLst>
              <a:ext uri="{FF2B5EF4-FFF2-40B4-BE49-F238E27FC236}">
                <a16:creationId xmlns:a16="http://schemas.microsoft.com/office/drawing/2014/main" id="{E051448D-AF27-47A7-B893-85E25F3B04BE}"/>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3" name="Rectangle 39">
            <a:extLst>
              <a:ext uri="{FF2B5EF4-FFF2-40B4-BE49-F238E27FC236}">
                <a16:creationId xmlns:a16="http://schemas.microsoft.com/office/drawing/2014/main" id="{18C62568-4144-4FFE-865E-2A1EC217F4BB}"/>
              </a:ext>
            </a:extLst>
          </p:cNvPr>
          <p:cNvSpPr>
            <a:spLocks noChangeArrowheads="1"/>
          </p:cNvSpPr>
          <p:nvPr/>
        </p:nvSpPr>
        <p:spPr bwMode="auto">
          <a:xfrm>
            <a:off x="915988" y="338497"/>
            <a:ext cx="13517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项目章程目录</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6" name="文本框 15">
            <a:extLst>
              <a:ext uri="{FF2B5EF4-FFF2-40B4-BE49-F238E27FC236}">
                <a16:creationId xmlns:a16="http://schemas.microsoft.com/office/drawing/2014/main" id="{AD08FED8-DBD3-46D8-8E05-9092C024BDD4}"/>
              </a:ext>
            </a:extLst>
          </p:cNvPr>
          <p:cNvSpPr txBox="1"/>
          <p:nvPr/>
        </p:nvSpPr>
        <p:spPr>
          <a:xfrm>
            <a:off x="1259632" y="1013527"/>
            <a:ext cx="2389413" cy="3378232"/>
          </a:xfrm>
          <a:prstGeom prst="rect">
            <a:avLst/>
          </a:prstGeom>
          <a:noFill/>
        </p:spPr>
        <p:txBody>
          <a:bodyPr wrap="square" rtlCol="0">
            <a:spAutoFit/>
          </a:bodyPr>
          <a:lstStyle/>
          <a:p>
            <a:pPr>
              <a:lnSpc>
                <a:spcPct val="150000"/>
              </a:lnSpc>
            </a:pPr>
            <a:r>
              <a:rPr lang="zh-CN" altLang="en-US" b="1" dirty="0">
                <a:solidFill>
                  <a:srgbClr val="EA5514"/>
                </a:solidFill>
                <a:latin typeface="微软雅黑" panose="020B0503020204020204" pitchFamily="34" charset="-122"/>
                <a:ea typeface="微软雅黑" panose="020B0503020204020204" pitchFamily="34" charset="-122"/>
              </a:rPr>
              <a:t>项目章程</a:t>
            </a:r>
            <a:r>
              <a:rPr lang="zh-CN" altLang="en-US" sz="1400" b="1" dirty="0">
                <a:solidFill>
                  <a:schemeClr val="bg1"/>
                </a:solidFill>
                <a:latin typeface="微软雅黑" panose="020B0503020204020204" pitchFamily="34" charset="-122"/>
                <a:ea typeface="微软雅黑" panose="020B0503020204020204" pitchFamily="34" charset="-122"/>
              </a:rPr>
              <a:t>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a:t>
            </a:r>
            <a:r>
              <a:rPr lang="zh-CN" altLang="en-US" sz="1400" b="1" dirty="0">
                <a:solidFill>
                  <a:schemeClr val="bg1"/>
                </a:solidFill>
                <a:latin typeface="微软雅黑" panose="020B0503020204020204" pitchFamily="34" charset="-122"/>
                <a:ea typeface="微软雅黑" panose="020B0503020204020204" pitchFamily="34" charset="-122"/>
              </a:rPr>
              <a:t>项目概述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1.1</a:t>
            </a:r>
            <a:r>
              <a:rPr lang="zh-CN" altLang="en-US" sz="1400" b="1" dirty="0">
                <a:solidFill>
                  <a:schemeClr val="bg1"/>
                </a:solidFill>
                <a:latin typeface="微软雅黑" panose="020B0503020204020204" pitchFamily="34" charset="-122"/>
                <a:ea typeface="微软雅黑" panose="020B0503020204020204" pitchFamily="34" charset="-122"/>
              </a:rPr>
              <a:t>项目名称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1.2</a:t>
            </a:r>
            <a:r>
              <a:rPr lang="zh-CN" altLang="en-US" sz="1400" b="1" dirty="0">
                <a:solidFill>
                  <a:schemeClr val="bg1"/>
                </a:solidFill>
                <a:latin typeface="微软雅黑" panose="020B0503020204020204" pitchFamily="34" charset="-122"/>
                <a:ea typeface="微软雅黑" panose="020B0503020204020204" pitchFamily="34" charset="-122"/>
              </a:rPr>
              <a:t>项目背景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1.3</a:t>
            </a:r>
            <a:r>
              <a:rPr lang="zh-CN" altLang="en-US" sz="1400" b="1" dirty="0">
                <a:solidFill>
                  <a:schemeClr val="bg1"/>
                </a:solidFill>
                <a:latin typeface="微软雅黑" panose="020B0503020204020204" pitchFamily="34" charset="-122"/>
                <a:ea typeface="微软雅黑" panose="020B0503020204020204" pitchFamily="34" charset="-122"/>
              </a:rPr>
              <a:t>项目目的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a:t>
            </a:r>
            <a:r>
              <a:rPr lang="zh-CN" altLang="en-US" sz="1400" b="1" dirty="0">
                <a:solidFill>
                  <a:schemeClr val="bg1"/>
                </a:solidFill>
                <a:latin typeface="微软雅黑" panose="020B0503020204020204" pitchFamily="34" charset="-122"/>
                <a:ea typeface="微软雅黑" panose="020B0503020204020204" pitchFamily="34" charset="-122"/>
              </a:rPr>
              <a:t>项目目标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2.1</a:t>
            </a:r>
            <a:r>
              <a:rPr lang="zh-CN" altLang="en-US" sz="1400" b="1" dirty="0">
                <a:solidFill>
                  <a:schemeClr val="bg1"/>
                </a:solidFill>
                <a:latin typeface="微软雅黑" panose="020B0503020204020204" pitchFamily="34" charset="-122"/>
                <a:ea typeface="微软雅黑" panose="020B0503020204020204" pitchFamily="34" charset="-122"/>
              </a:rPr>
              <a:t>时间目标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2.2</a:t>
            </a:r>
            <a:r>
              <a:rPr lang="zh-CN" altLang="en-US" sz="1400" b="1" dirty="0">
                <a:solidFill>
                  <a:schemeClr val="bg1"/>
                </a:solidFill>
                <a:latin typeface="微软雅黑" panose="020B0503020204020204" pitchFamily="34" charset="-122"/>
                <a:ea typeface="微软雅黑" panose="020B0503020204020204" pitchFamily="34" charset="-122"/>
              </a:rPr>
              <a:t>可交付成果目标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2.3</a:t>
            </a:r>
            <a:r>
              <a:rPr lang="zh-CN" altLang="en-US" sz="1400" b="1" dirty="0">
                <a:solidFill>
                  <a:schemeClr val="bg1"/>
                </a:solidFill>
                <a:latin typeface="微软雅黑" panose="020B0503020204020204" pitchFamily="34" charset="-122"/>
                <a:ea typeface="微软雅黑" panose="020B0503020204020204" pitchFamily="34" charset="-122"/>
              </a:rPr>
              <a:t>费用目标</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3</a:t>
            </a:r>
            <a:r>
              <a:rPr lang="zh-CN" altLang="en-US" sz="1400" b="1" dirty="0">
                <a:solidFill>
                  <a:schemeClr val="bg1"/>
                </a:solidFill>
                <a:latin typeface="微软雅黑" panose="020B0503020204020204" pitchFamily="34" charset="-122"/>
                <a:ea typeface="微软雅黑" panose="020B0503020204020204" pitchFamily="34" charset="-122"/>
              </a:rPr>
              <a:t>项目主要阶段及里程</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96DDBBD-DC05-4E4D-860D-EA67AB84C7DF}"/>
              </a:ext>
            </a:extLst>
          </p:cNvPr>
          <p:cNvSpPr txBox="1"/>
          <p:nvPr/>
        </p:nvSpPr>
        <p:spPr>
          <a:xfrm>
            <a:off x="4491943" y="1105859"/>
            <a:ext cx="4184513" cy="3285900"/>
          </a:xfrm>
          <a:prstGeom prst="rect">
            <a:avLst/>
          </a:prstGeom>
          <a:noFill/>
        </p:spPr>
        <p:txBody>
          <a:bodyPr wrap="square">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4</a:t>
            </a:r>
            <a:r>
              <a:rPr lang="zh-CN" altLang="en-US" sz="1400" b="1" dirty="0">
                <a:solidFill>
                  <a:schemeClr val="bg1"/>
                </a:solidFill>
                <a:latin typeface="微软雅黑" panose="020B0503020204020204" pitchFamily="34" charset="-122"/>
                <a:ea typeface="微软雅黑" panose="020B0503020204020204" pitchFamily="34" charset="-122"/>
              </a:rPr>
              <a:t>项目管理团队</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5</a:t>
            </a:r>
            <a:r>
              <a:rPr lang="zh-CN" altLang="en-US" sz="1400" b="1" dirty="0">
                <a:solidFill>
                  <a:schemeClr val="bg1"/>
                </a:solidFill>
                <a:latin typeface="微软雅黑" panose="020B0503020204020204" pitchFamily="34" charset="-122"/>
                <a:ea typeface="微软雅黑" panose="020B0503020204020204" pitchFamily="34" charset="-122"/>
              </a:rPr>
              <a:t>项目成员名单</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6</a:t>
            </a:r>
            <a:r>
              <a:rPr lang="zh-CN" altLang="en-US" sz="1400" b="1" dirty="0">
                <a:solidFill>
                  <a:schemeClr val="bg1"/>
                </a:solidFill>
                <a:latin typeface="微软雅黑" panose="020B0503020204020204" pitchFamily="34" charset="-122"/>
                <a:ea typeface="微软雅黑" panose="020B0503020204020204" pitchFamily="34" charset="-122"/>
              </a:rPr>
              <a:t>项目利害关系者名单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7</a:t>
            </a:r>
            <a:r>
              <a:rPr lang="zh-CN" altLang="en-US" sz="1400" b="1" dirty="0">
                <a:solidFill>
                  <a:schemeClr val="bg1"/>
                </a:solidFill>
                <a:latin typeface="微软雅黑" panose="020B0503020204020204" pitchFamily="34" charset="-122"/>
                <a:ea typeface="微软雅黑" panose="020B0503020204020204" pitchFamily="34" charset="-122"/>
              </a:rPr>
              <a:t>项目沟通汇报需求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8</a:t>
            </a:r>
            <a:r>
              <a:rPr lang="zh-CN" altLang="en-US" sz="1400" b="1" dirty="0">
                <a:solidFill>
                  <a:schemeClr val="bg1"/>
                </a:solidFill>
                <a:latin typeface="微软雅黑" panose="020B0503020204020204" pitchFamily="34" charset="-122"/>
                <a:ea typeface="微软雅黑" panose="020B0503020204020204" pitchFamily="34" charset="-122"/>
              </a:rPr>
              <a:t>项目审批要求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9</a:t>
            </a:r>
            <a:r>
              <a:rPr lang="zh-CN" altLang="en-US" sz="1400" b="1" dirty="0">
                <a:solidFill>
                  <a:schemeClr val="bg1"/>
                </a:solidFill>
                <a:latin typeface="微软雅黑" panose="020B0503020204020204" pitchFamily="34" charset="-122"/>
                <a:ea typeface="微软雅黑" panose="020B0503020204020204" pitchFamily="34" charset="-122"/>
              </a:rPr>
              <a:t>项目退出标准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10</a:t>
            </a:r>
            <a:r>
              <a:rPr lang="zh-CN" altLang="en-US" sz="1400" b="1" dirty="0">
                <a:solidFill>
                  <a:schemeClr val="bg1"/>
                </a:solidFill>
                <a:latin typeface="微软雅黑" panose="020B0503020204020204" pitchFamily="34" charset="-122"/>
                <a:ea typeface="微软雅黑" panose="020B0503020204020204" pitchFamily="34" charset="-122"/>
              </a:rPr>
              <a:t>委派的项目经理及其职责和职权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11</a:t>
            </a:r>
            <a:r>
              <a:rPr lang="zh-CN" altLang="en-US" sz="1400" b="1" dirty="0">
                <a:solidFill>
                  <a:schemeClr val="bg1"/>
                </a:solidFill>
                <a:latin typeface="微软雅黑" panose="020B0503020204020204" pitchFamily="34" charset="-122"/>
                <a:ea typeface="微软雅黑" panose="020B0503020204020204" pitchFamily="34" charset="-122"/>
              </a:rPr>
              <a:t>发起人或其他批准项目章程的人员的姓名和职权</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12</a:t>
            </a:r>
            <a:r>
              <a:rPr lang="zh-CN" altLang="en-US" sz="1400" b="1" dirty="0">
                <a:solidFill>
                  <a:schemeClr val="bg1"/>
                </a:solidFill>
                <a:latin typeface="微软雅黑" panose="020B0503020204020204" pitchFamily="34" charset="-122"/>
                <a:ea typeface="微软雅黑" panose="020B0503020204020204" pitchFamily="34" charset="-122"/>
              </a:rPr>
              <a:t>项目授权	</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13</a:t>
            </a:r>
            <a:r>
              <a:rPr lang="zh-CN" altLang="en-US" sz="1400" b="1" dirty="0">
                <a:solidFill>
                  <a:schemeClr val="bg1"/>
                </a:solidFill>
                <a:latin typeface="微软雅黑" panose="020B0503020204020204" pitchFamily="34" charset="-122"/>
                <a:ea typeface="微软雅黑" panose="020B0503020204020204" pitchFamily="34" charset="-122"/>
              </a:rPr>
              <a:t>文件签署	</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9702540-F6AF-4EAB-8BF6-5BA95345BD42}"/>
              </a:ext>
            </a:extLst>
          </p:cNvPr>
          <p:cNvSpPr txBox="1"/>
          <p:nvPr/>
        </p:nvSpPr>
        <p:spPr>
          <a:xfrm>
            <a:off x="2771800" y="322953"/>
            <a:ext cx="4783014"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是否提交了项目章程？内容是否完整？</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4129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300" fill="hold"/>
                                        <p:tgtEl>
                                          <p:spTgt spid="61"/>
                                        </p:tgtEl>
                                        <p:attrNameLst>
                                          <p:attrName>ppt_w</p:attrName>
                                        </p:attrNameLst>
                                      </p:cBhvr>
                                      <p:tavLst>
                                        <p:tav tm="0">
                                          <p:val>
                                            <p:fltVal val="0"/>
                                          </p:val>
                                        </p:tav>
                                        <p:tav tm="100000">
                                          <p:val>
                                            <p:strVal val="#ppt_w"/>
                                          </p:val>
                                        </p:tav>
                                      </p:tavLst>
                                    </p:anim>
                                    <p:anim calcmode="lin" valueType="num">
                                      <p:cBhvr>
                                        <p:cTn id="8" dur="300" fill="hold"/>
                                        <p:tgtEl>
                                          <p:spTgt spid="61"/>
                                        </p:tgtEl>
                                        <p:attrNameLst>
                                          <p:attrName>ppt_h</p:attrName>
                                        </p:attrNameLst>
                                      </p:cBhvr>
                                      <p:tavLst>
                                        <p:tav tm="0">
                                          <p:val>
                                            <p:fltVal val="0"/>
                                          </p:val>
                                        </p:tav>
                                        <p:tav tm="100000">
                                          <p:val>
                                            <p:strVal val="#ppt_h"/>
                                          </p:val>
                                        </p:tav>
                                      </p:tavLst>
                                    </p:anim>
                                    <p:animEffect transition="in" filter="fade">
                                      <p:cBhvr>
                                        <p:cTn id="9" dur="300"/>
                                        <p:tgtEl>
                                          <p:spTgt spid="61"/>
                                        </p:tgtEl>
                                      </p:cBhvr>
                                    </p:animEffect>
                                  </p:childTnLst>
                                </p:cTn>
                              </p:par>
                              <p:par>
                                <p:cTn id="10" presetID="6" presetClass="emph" presetSubtype="0" autoRev="1" fill="hold" grpId="1" nodeType="withEffect">
                                  <p:stCondLst>
                                    <p:cond delay="300"/>
                                  </p:stCondLst>
                                  <p:childTnLst>
                                    <p:animScale>
                                      <p:cBhvr>
                                        <p:cTn id="11" dur="150" fill="hold"/>
                                        <p:tgtEl>
                                          <p:spTgt spid="6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0"/>
                                        </p:tgtEl>
                                        <p:attrNameLst>
                                          <p:attrName>style.visibility</p:attrName>
                                        </p:attrNameLst>
                                      </p:cBhvr>
                                      <p:to>
                                        <p:strVal val="visible"/>
                                      </p:to>
                                    </p:set>
                                    <p:anim calcmode="lin" valueType="num">
                                      <p:cBhvr>
                                        <p:cTn id="14" dur="300" fill="hold"/>
                                        <p:tgtEl>
                                          <p:spTgt spid="60"/>
                                        </p:tgtEl>
                                        <p:attrNameLst>
                                          <p:attrName>ppt_w</p:attrName>
                                        </p:attrNameLst>
                                      </p:cBhvr>
                                      <p:tavLst>
                                        <p:tav tm="0">
                                          <p:val>
                                            <p:fltVal val="0"/>
                                          </p:val>
                                        </p:tav>
                                        <p:tav tm="100000">
                                          <p:val>
                                            <p:strVal val="#ppt_w"/>
                                          </p:val>
                                        </p:tav>
                                      </p:tavLst>
                                    </p:anim>
                                    <p:anim calcmode="lin" valueType="num">
                                      <p:cBhvr>
                                        <p:cTn id="15" dur="300" fill="hold"/>
                                        <p:tgtEl>
                                          <p:spTgt spid="60"/>
                                        </p:tgtEl>
                                        <p:attrNameLst>
                                          <p:attrName>ppt_h</p:attrName>
                                        </p:attrNameLst>
                                      </p:cBhvr>
                                      <p:tavLst>
                                        <p:tav tm="0">
                                          <p:val>
                                            <p:fltVal val="0"/>
                                          </p:val>
                                        </p:tav>
                                        <p:tav tm="100000">
                                          <p:val>
                                            <p:strVal val="#ppt_h"/>
                                          </p:val>
                                        </p:tav>
                                      </p:tavLst>
                                    </p:anim>
                                    <p:animEffect transition="in" filter="fade">
                                      <p:cBhvr>
                                        <p:cTn id="16" dur="300"/>
                                        <p:tgtEl>
                                          <p:spTgt spid="60"/>
                                        </p:tgtEl>
                                      </p:cBhvr>
                                    </p:animEffect>
                                  </p:childTnLst>
                                </p:cTn>
                              </p:par>
                              <p:par>
                                <p:cTn id="17" presetID="6" presetClass="emph" presetSubtype="0" autoRev="1" fill="hold" grpId="1" nodeType="withEffect">
                                  <p:stCondLst>
                                    <p:cond delay="600"/>
                                  </p:stCondLst>
                                  <p:childTnLst>
                                    <p:animScale>
                                      <p:cBhvr>
                                        <p:cTn id="18" dur="150" fill="hold"/>
                                        <p:tgtEl>
                                          <p:spTgt spid="6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9"/>
                                        </p:tgtEl>
                                        <p:attrNameLst>
                                          <p:attrName>style.visibility</p:attrName>
                                        </p:attrNameLst>
                                      </p:cBhvr>
                                      <p:to>
                                        <p:strVal val="visible"/>
                                      </p:to>
                                    </p:set>
                                    <p:anim calcmode="lin" valueType="num">
                                      <p:cBhvr>
                                        <p:cTn id="21" dur="300" fill="hold"/>
                                        <p:tgtEl>
                                          <p:spTgt spid="59"/>
                                        </p:tgtEl>
                                        <p:attrNameLst>
                                          <p:attrName>ppt_w</p:attrName>
                                        </p:attrNameLst>
                                      </p:cBhvr>
                                      <p:tavLst>
                                        <p:tav tm="0">
                                          <p:val>
                                            <p:fltVal val="0"/>
                                          </p:val>
                                        </p:tav>
                                        <p:tav tm="100000">
                                          <p:val>
                                            <p:strVal val="#ppt_w"/>
                                          </p:val>
                                        </p:tav>
                                      </p:tavLst>
                                    </p:anim>
                                    <p:anim calcmode="lin" valueType="num">
                                      <p:cBhvr>
                                        <p:cTn id="22" dur="300" fill="hold"/>
                                        <p:tgtEl>
                                          <p:spTgt spid="59"/>
                                        </p:tgtEl>
                                        <p:attrNameLst>
                                          <p:attrName>ppt_h</p:attrName>
                                        </p:attrNameLst>
                                      </p:cBhvr>
                                      <p:tavLst>
                                        <p:tav tm="0">
                                          <p:val>
                                            <p:fltVal val="0"/>
                                          </p:val>
                                        </p:tav>
                                        <p:tav tm="100000">
                                          <p:val>
                                            <p:strVal val="#ppt_h"/>
                                          </p:val>
                                        </p:tav>
                                      </p:tavLst>
                                    </p:anim>
                                    <p:animEffect transition="in" filter="fade">
                                      <p:cBhvr>
                                        <p:cTn id="23" dur="300"/>
                                        <p:tgtEl>
                                          <p:spTgt spid="59"/>
                                        </p:tgtEl>
                                      </p:cBhvr>
                                    </p:animEffect>
                                  </p:childTnLst>
                                </p:cTn>
                              </p:par>
                              <p:par>
                                <p:cTn id="24" presetID="6" presetClass="emph" presetSubtype="0" autoRev="1" fill="hold" grpId="1" nodeType="withEffect">
                                  <p:stCondLst>
                                    <p:cond delay="900"/>
                                  </p:stCondLst>
                                  <p:childTnLst>
                                    <p:animScale>
                                      <p:cBhvr>
                                        <p:cTn id="25" dur="150" fill="hold"/>
                                        <p:tgtEl>
                                          <p:spTgt spid="5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8"/>
                                        </p:tgtEl>
                                        <p:attrNameLst>
                                          <p:attrName>style.visibility</p:attrName>
                                        </p:attrNameLst>
                                      </p:cBhvr>
                                      <p:to>
                                        <p:strVal val="visible"/>
                                      </p:to>
                                    </p:set>
                                    <p:anim calcmode="lin" valueType="num">
                                      <p:cBhvr>
                                        <p:cTn id="28" dur="300" fill="hold"/>
                                        <p:tgtEl>
                                          <p:spTgt spid="58"/>
                                        </p:tgtEl>
                                        <p:attrNameLst>
                                          <p:attrName>ppt_w</p:attrName>
                                        </p:attrNameLst>
                                      </p:cBhvr>
                                      <p:tavLst>
                                        <p:tav tm="0">
                                          <p:val>
                                            <p:fltVal val="0"/>
                                          </p:val>
                                        </p:tav>
                                        <p:tav tm="100000">
                                          <p:val>
                                            <p:strVal val="#ppt_w"/>
                                          </p:val>
                                        </p:tav>
                                      </p:tavLst>
                                    </p:anim>
                                    <p:anim calcmode="lin" valueType="num">
                                      <p:cBhvr>
                                        <p:cTn id="29" dur="300" fill="hold"/>
                                        <p:tgtEl>
                                          <p:spTgt spid="58"/>
                                        </p:tgtEl>
                                        <p:attrNameLst>
                                          <p:attrName>ppt_h</p:attrName>
                                        </p:attrNameLst>
                                      </p:cBhvr>
                                      <p:tavLst>
                                        <p:tav tm="0">
                                          <p:val>
                                            <p:fltVal val="0"/>
                                          </p:val>
                                        </p:tav>
                                        <p:tav tm="100000">
                                          <p:val>
                                            <p:strVal val="#ppt_h"/>
                                          </p:val>
                                        </p:tav>
                                      </p:tavLst>
                                    </p:anim>
                                    <p:animEffect transition="in" filter="fade">
                                      <p:cBhvr>
                                        <p:cTn id="30" dur="300"/>
                                        <p:tgtEl>
                                          <p:spTgt spid="58"/>
                                        </p:tgtEl>
                                      </p:cBhvr>
                                    </p:animEffect>
                                  </p:childTnLst>
                                </p:cTn>
                              </p:par>
                              <p:par>
                                <p:cTn id="31" presetID="6" presetClass="emph" presetSubtype="0" autoRev="1" fill="hold" grpId="1" nodeType="withEffect">
                                  <p:stCondLst>
                                    <p:cond delay="1200"/>
                                  </p:stCondLst>
                                  <p:childTnLst>
                                    <p:animScale>
                                      <p:cBhvr>
                                        <p:cTn id="32" dur="150" fill="hold"/>
                                        <p:tgtEl>
                                          <p:spTgt spid="5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62"/>
                                        </p:tgtEl>
                                        <p:attrNameLst>
                                          <p:attrName>style.visibility</p:attrName>
                                        </p:attrNameLst>
                                      </p:cBhvr>
                                      <p:to>
                                        <p:strVal val="visible"/>
                                      </p:to>
                                    </p:set>
                                    <p:anim calcmode="lin" valueType="num">
                                      <p:cBhvr>
                                        <p:cTn id="35" dur="300" fill="hold"/>
                                        <p:tgtEl>
                                          <p:spTgt spid="62"/>
                                        </p:tgtEl>
                                        <p:attrNameLst>
                                          <p:attrName>ppt_w</p:attrName>
                                        </p:attrNameLst>
                                      </p:cBhvr>
                                      <p:tavLst>
                                        <p:tav tm="0">
                                          <p:val>
                                            <p:fltVal val="0"/>
                                          </p:val>
                                        </p:tav>
                                        <p:tav tm="100000">
                                          <p:val>
                                            <p:strVal val="#ppt_w"/>
                                          </p:val>
                                        </p:tav>
                                      </p:tavLst>
                                    </p:anim>
                                    <p:anim calcmode="lin" valueType="num">
                                      <p:cBhvr>
                                        <p:cTn id="36" dur="300" fill="hold"/>
                                        <p:tgtEl>
                                          <p:spTgt spid="62"/>
                                        </p:tgtEl>
                                        <p:attrNameLst>
                                          <p:attrName>ppt_h</p:attrName>
                                        </p:attrNameLst>
                                      </p:cBhvr>
                                      <p:tavLst>
                                        <p:tav tm="0">
                                          <p:val>
                                            <p:fltVal val="0"/>
                                          </p:val>
                                        </p:tav>
                                        <p:tav tm="100000">
                                          <p:val>
                                            <p:strVal val="#ppt_h"/>
                                          </p:val>
                                        </p:tav>
                                      </p:tavLst>
                                    </p:anim>
                                    <p:animEffect transition="in" filter="fade">
                                      <p:cBhvr>
                                        <p:cTn id="37" dur="300"/>
                                        <p:tgtEl>
                                          <p:spTgt spid="6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par>
                                <p:cTn id="41" presetID="6" presetClass="emph" presetSubtype="0" autoRev="1" fill="hold" grpId="1" nodeType="withEffect">
                                  <p:stCondLst>
                                    <p:cond delay="800"/>
                                  </p:stCondLst>
                                  <p:childTnLst>
                                    <p:animScale>
                                      <p:cBhvr>
                                        <p:cTn id="42" dur="150" fill="hold"/>
                                        <p:tgtEl>
                                          <p:spTgt spid="6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animBg="1"/>
      <p:bldP spid="59" grpId="1" animBg="1"/>
      <p:bldP spid="60" grpId="0" animBg="1"/>
      <p:bldP spid="60" grpId="1" animBg="1"/>
      <p:bldP spid="61" grpId="0" animBg="1"/>
      <p:bldP spid="61" grpId="1" animBg="1"/>
      <p:bldP spid="62" grpId="0"/>
      <p:bldP spid="62" grpId="1"/>
      <p:bldP spid="6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dirty="0"/>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05</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505771" y="2185438"/>
            <a:ext cx="2874541"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Arial" panose="020B0604020202020204" pitchFamily="34" charset="0"/>
              <a:buNone/>
            </a:pPr>
            <a:r>
              <a:rPr lang="zh-CN" altLang="en-US" sz="4400" b="1" dirty="0">
                <a:solidFill>
                  <a:srgbClr val="EA5514"/>
                </a:solidFill>
                <a:latin typeface="微软雅黑" panose="020B0503020204020204" pitchFamily="34" charset="-122"/>
                <a:ea typeface="微软雅黑" panose="020B0503020204020204" pitchFamily="34" charset="-122"/>
              </a:rPr>
              <a:t>需求变更</a:t>
            </a:r>
            <a:endParaRPr lang="zh-CN" altLang="en-US" sz="2400" dirty="0">
              <a:solidFill>
                <a:schemeClr val="tx1">
                  <a:lumMod val="50000"/>
                  <a:lumOff val="50000"/>
                </a:schemeClr>
              </a:solidFill>
            </a:endParaRPr>
          </a:p>
        </p:txBody>
      </p:sp>
      <p:cxnSp>
        <p:nvCxnSpPr>
          <p:cNvPr id="37" name="直接连接符 36">
            <a:extLst>
              <a:ext uri="{FF2B5EF4-FFF2-40B4-BE49-F238E27FC236}">
                <a16:creationId xmlns:a16="http://schemas.microsoft.com/office/drawing/2014/main" id="{794025AD-D934-4981-B346-B4D7A1F270C3}"/>
              </a:ext>
            </a:extLst>
          </p:cNvPr>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8EA5C-A9B6-4DF5-B5C4-9FEA840A555B}"/>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2E7A8356-258F-4F62-9679-0860C7D4E43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3A98F2E4-670C-41EA-9994-73982B2F02CE}"/>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9917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文本框 14">
            <a:extLst>
              <a:ext uri="{FF2B5EF4-FFF2-40B4-BE49-F238E27FC236}">
                <a16:creationId xmlns:a16="http://schemas.microsoft.com/office/drawing/2014/main" id="{F66FBC18-D820-4912-9773-39A182BCF402}"/>
              </a:ext>
            </a:extLst>
          </p:cNvPr>
          <p:cNvSpPr txBox="1"/>
          <p:nvPr/>
        </p:nvSpPr>
        <p:spPr>
          <a:xfrm>
            <a:off x="2123728" y="349416"/>
            <a:ext cx="4824536"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42.</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针对项目的需求变化，是否建议了</a:t>
            </a:r>
            <a:r>
              <a:rPr lang="en-US" altLang="zh-CN" sz="1200" b="1" dirty="0">
                <a:latin typeface="微软雅黑" panose="020B0503020204020204" pitchFamily="34" charset="-122"/>
                <a:ea typeface="微软雅黑" panose="020B0503020204020204" pitchFamily="34" charset="-122"/>
                <a:cs typeface="华文楷体" panose="02010600040101010101" charset="-122"/>
              </a:rPr>
              <a:t>CCB</a:t>
            </a:r>
            <a:r>
              <a:rPr lang="zh-CN" altLang="en-US" sz="1200" b="1" dirty="0">
                <a:latin typeface="微软雅黑" panose="020B0503020204020204" pitchFamily="34" charset="-122"/>
                <a:ea typeface="微软雅黑" panose="020B0503020204020204" pitchFamily="34" charset="-122"/>
                <a:cs typeface="华文楷体" panose="02010600040101010101" charset="-122"/>
              </a:rPr>
              <a:t>组织和人选？为什么？</a:t>
            </a:r>
          </a:p>
        </p:txBody>
      </p:sp>
      <p:pic>
        <p:nvPicPr>
          <p:cNvPr id="16" name="图片 15">
            <a:extLst>
              <a:ext uri="{FF2B5EF4-FFF2-40B4-BE49-F238E27FC236}">
                <a16:creationId xmlns:a16="http://schemas.microsoft.com/office/drawing/2014/main" id="{12D2970E-3E76-4D23-9510-18BF896AEC56}"/>
              </a:ext>
            </a:extLst>
          </p:cNvPr>
          <p:cNvPicPr>
            <a:picLocks noChangeAspect="1"/>
          </p:cNvPicPr>
          <p:nvPr/>
        </p:nvPicPr>
        <p:blipFill>
          <a:blip r:embed="rId3"/>
          <a:stretch>
            <a:fillRect/>
          </a:stretch>
        </p:blipFill>
        <p:spPr>
          <a:xfrm>
            <a:off x="513615" y="1306269"/>
            <a:ext cx="2788179" cy="3238064"/>
          </a:xfrm>
          <a:prstGeom prst="rect">
            <a:avLst/>
          </a:prstGeom>
          <a:ln>
            <a:noFill/>
          </a:ln>
          <a:effectLst>
            <a:outerShdw blurRad="292100" dist="139700" dir="2700000" algn="tl" rotWithShape="0">
              <a:srgbClr val="333333">
                <a:alpha val="65000"/>
              </a:srgbClr>
            </a:outerShdw>
          </a:effectLst>
        </p:spPr>
      </p:pic>
      <p:sp>
        <p:nvSpPr>
          <p:cNvPr id="17" name="文本框 16">
            <a:extLst>
              <a:ext uri="{FF2B5EF4-FFF2-40B4-BE49-F238E27FC236}">
                <a16:creationId xmlns:a16="http://schemas.microsoft.com/office/drawing/2014/main" id="{BAFD08E0-6567-4836-9203-5E4638F18230}"/>
              </a:ext>
            </a:extLst>
          </p:cNvPr>
          <p:cNvSpPr txBox="1"/>
          <p:nvPr/>
        </p:nvSpPr>
        <p:spPr>
          <a:xfrm>
            <a:off x="1187624" y="832657"/>
            <a:ext cx="260286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编写</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CCB</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章程</a:t>
            </a:r>
          </a:p>
        </p:txBody>
      </p:sp>
      <p:sp>
        <p:nvSpPr>
          <p:cNvPr id="18" name="文本框 17">
            <a:extLst>
              <a:ext uri="{FF2B5EF4-FFF2-40B4-BE49-F238E27FC236}">
                <a16:creationId xmlns:a16="http://schemas.microsoft.com/office/drawing/2014/main" id="{4364212B-56EE-4FBC-B734-50A04723B954}"/>
              </a:ext>
            </a:extLst>
          </p:cNvPr>
          <p:cNvSpPr txBox="1"/>
          <p:nvPr/>
        </p:nvSpPr>
        <p:spPr>
          <a:xfrm>
            <a:off x="5508105" y="783205"/>
            <a:ext cx="1728192" cy="338554"/>
          </a:xfrm>
          <a:prstGeom prst="rect">
            <a:avLst/>
          </a:prstGeom>
          <a:noFill/>
        </p:spPr>
        <p:txBody>
          <a:bodyPr wrap="square" rtlCol="0">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CCB</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组织人选</a:t>
            </a:r>
          </a:p>
        </p:txBody>
      </p:sp>
      <p:graphicFrame>
        <p:nvGraphicFramePr>
          <p:cNvPr id="3" name="表格 2">
            <a:extLst>
              <a:ext uri="{FF2B5EF4-FFF2-40B4-BE49-F238E27FC236}">
                <a16:creationId xmlns:a16="http://schemas.microsoft.com/office/drawing/2014/main" id="{E978C0B9-A9D8-47F7-851E-4EE8E1B0EF91}"/>
              </a:ext>
            </a:extLst>
          </p:cNvPr>
          <p:cNvGraphicFramePr>
            <a:graphicFrameLocks noGrp="1"/>
          </p:cNvGraphicFramePr>
          <p:nvPr>
            <p:extLst>
              <p:ext uri="{D42A27DB-BD31-4B8C-83A1-F6EECF244321}">
                <p14:modId xmlns:p14="http://schemas.microsoft.com/office/powerpoint/2010/main" val="1128705361"/>
              </p:ext>
            </p:extLst>
          </p:nvPr>
        </p:nvGraphicFramePr>
        <p:xfrm>
          <a:off x="5087779" y="1271497"/>
          <a:ext cx="2998400" cy="3392484"/>
        </p:xfrm>
        <a:graphic>
          <a:graphicData uri="http://schemas.openxmlformats.org/drawingml/2006/table">
            <a:tbl>
              <a:tblPr firstRow="1" firstCol="1" bandRow="1">
                <a:tableStyleId>{5C22544A-7EE6-4342-B048-85BDC9FD1C3A}</a:tableStyleId>
              </a:tblPr>
              <a:tblGrid>
                <a:gridCol w="468682">
                  <a:extLst>
                    <a:ext uri="{9D8B030D-6E8A-4147-A177-3AD203B41FA5}">
                      <a16:colId xmlns:a16="http://schemas.microsoft.com/office/drawing/2014/main" val="3875782163"/>
                    </a:ext>
                  </a:extLst>
                </a:gridCol>
                <a:gridCol w="705934">
                  <a:extLst>
                    <a:ext uri="{9D8B030D-6E8A-4147-A177-3AD203B41FA5}">
                      <a16:colId xmlns:a16="http://schemas.microsoft.com/office/drawing/2014/main" val="4293650308"/>
                    </a:ext>
                  </a:extLst>
                </a:gridCol>
                <a:gridCol w="647349">
                  <a:extLst>
                    <a:ext uri="{9D8B030D-6E8A-4147-A177-3AD203B41FA5}">
                      <a16:colId xmlns:a16="http://schemas.microsoft.com/office/drawing/2014/main" val="2562951715"/>
                    </a:ext>
                  </a:extLst>
                </a:gridCol>
                <a:gridCol w="705934">
                  <a:extLst>
                    <a:ext uri="{9D8B030D-6E8A-4147-A177-3AD203B41FA5}">
                      <a16:colId xmlns:a16="http://schemas.microsoft.com/office/drawing/2014/main" val="1032453652"/>
                    </a:ext>
                  </a:extLst>
                </a:gridCol>
                <a:gridCol w="470501">
                  <a:extLst>
                    <a:ext uri="{9D8B030D-6E8A-4147-A177-3AD203B41FA5}">
                      <a16:colId xmlns:a16="http://schemas.microsoft.com/office/drawing/2014/main" val="2014745925"/>
                    </a:ext>
                  </a:extLst>
                </a:gridCol>
              </a:tblGrid>
              <a:tr h="170877">
                <a:tc>
                  <a:txBody>
                    <a:bodyPr/>
                    <a:lstStyle/>
                    <a:p>
                      <a:pPr algn="ctr">
                        <a:lnSpc>
                          <a:spcPct val="107000"/>
                        </a:lnSpc>
                        <a:spcAft>
                          <a:spcPts val="800"/>
                        </a:spcAft>
                      </a:pPr>
                      <a:r>
                        <a:rPr lang="zh-CN" sz="700" kern="100">
                          <a:effectLst/>
                        </a:rPr>
                        <a:t>姓名</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角色</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dirty="0">
                          <a:effectLst/>
                        </a:rPr>
                        <a:t>联系电话</a:t>
                      </a:r>
                      <a:endParaRPr lang="zh-CN" sz="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邮箱</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地址</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775204432"/>
                  </a:ext>
                </a:extLst>
              </a:tr>
              <a:tr h="291855">
                <a:tc>
                  <a:txBody>
                    <a:bodyPr/>
                    <a:lstStyle/>
                    <a:p>
                      <a:pPr algn="ctr">
                        <a:lnSpc>
                          <a:spcPct val="107000"/>
                        </a:lnSpc>
                        <a:spcAft>
                          <a:spcPts val="800"/>
                        </a:spcAft>
                      </a:pPr>
                      <a:r>
                        <a:rPr lang="zh-CN" sz="700" kern="100">
                          <a:effectLst/>
                        </a:rPr>
                        <a:t>杨枨</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发起人</a:t>
                      </a:r>
                      <a:r>
                        <a:rPr lang="en-US" sz="700" kern="100">
                          <a:effectLst/>
                        </a:rPr>
                        <a:t>/</a:t>
                      </a:r>
                      <a:r>
                        <a:rPr lang="zh-CN" sz="700" kern="100">
                          <a:effectLst/>
                        </a:rPr>
                        <a:t>当然用户</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13357102333</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u="none" strike="noStrike" kern="100">
                          <a:effectLst/>
                          <a:hlinkClick r:id="rId4"/>
                        </a:rPr>
                        <a:t>yangc@zucc.edu.cn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理四</a:t>
                      </a:r>
                      <a:r>
                        <a:rPr lang="en-US" sz="700" kern="100">
                          <a:effectLst/>
                        </a:rPr>
                        <a:t>-504</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2952113052"/>
                  </a:ext>
                </a:extLst>
              </a:tr>
              <a:tr h="325528">
                <a:tc>
                  <a:txBody>
                    <a:bodyPr/>
                    <a:lstStyle/>
                    <a:p>
                      <a:pPr algn="ctr">
                        <a:lnSpc>
                          <a:spcPct val="107000"/>
                        </a:lnSpc>
                        <a:spcAft>
                          <a:spcPts val="800"/>
                        </a:spcAft>
                      </a:pPr>
                      <a:r>
                        <a:rPr lang="zh-CN" sz="700" kern="100">
                          <a:effectLst/>
                        </a:rPr>
                        <a:t>卢世逸</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用户</a:t>
                      </a:r>
                      <a:r>
                        <a:rPr lang="en-US" sz="700" kern="100">
                          <a:effectLst/>
                        </a:rPr>
                        <a:t>/</a:t>
                      </a:r>
                      <a:r>
                        <a:rPr lang="zh-CN" sz="700" kern="100">
                          <a:effectLst/>
                        </a:rPr>
                        <a:t>注册用户代表</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15057103119</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31801312@stu.zucc.edu.cn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1-402</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3836117416"/>
                  </a:ext>
                </a:extLst>
              </a:tr>
              <a:tr h="325528">
                <a:tc>
                  <a:txBody>
                    <a:bodyPr/>
                    <a:lstStyle/>
                    <a:p>
                      <a:pPr algn="ctr">
                        <a:lnSpc>
                          <a:spcPct val="107000"/>
                        </a:lnSpc>
                        <a:spcAft>
                          <a:spcPts val="800"/>
                        </a:spcAft>
                      </a:pPr>
                      <a:r>
                        <a:rPr lang="zh-CN" sz="700" kern="100">
                          <a:effectLst/>
                        </a:rPr>
                        <a:t>王天宇</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用户</a:t>
                      </a:r>
                      <a:r>
                        <a:rPr lang="en-US" sz="700" kern="100">
                          <a:effectLst/>
                        </a:rPr>
                        <a:t>/</a:t>
                      </a:r>
                      <a:r>
                        <a:rPr lang="zh-CN" sz="700" kern="100">
                          <a:effectLst/>
                        </a:rPr>
                        <a:t>管理员用户代表</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13566774836</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31801317@stu.zucc.edu.cn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1-406</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3803823053"/>
                  </a:ext>
                </a:extLst>
              </a:tr>
              <a:tr h="325528">
                <a:tc>
                  <a:txBody>
                    <a:bodyPr/>
                    <a:lstStyle/>
                    <a:p>
                      <a:pPr algn="ctr">
                        <a:lnSpc>
                          <a:spcPct val="107000"/>
                        </a:lnSpc>
                        <a:spcAft>
                          <a:spcPts val="800"/>
                        </a:spcAft>
                      </a:pPr>
                      <a:r>
                        <a:rPr lang="zh-CN" sz="700" kern="100">
                          <a:effectLst/>
                        </a:rPr>
                        <a:t>周鑫杰</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用户</a:t>
                      </a:r>
                      <a:r>
                        <a:rPr lang="en-US" sz="700" kern="100">
                          <a:effectLst/>
                        </a:rPr>
                        <a:t>/</a:t>
                      </a:r>
                      <a:r>
                        <a:rPr lang="zh-CN" sz="700" kern="100">
                          <a:effectLst/>
                        </a:rPr>
                        <a:t>游客用户代表</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13777398667</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31801319@stu.zucc.edu.cn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1-406</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1798063537"/>
                  </a:ext>
                </a:extLst>
              </a:tr>
              <a:tr h="325528">
                <a:tc>
                  <a:txBody>
                    <a:bodyPr/>
                    <a:lstStyle/>
                    <a:p>
                      <a:pPr algn="ctr">
                        <a:lnSpc>
                          <a:spcPct val="107000"/>
                        </a:lnSpc>
                        <a:spcAft>
                          <a:spcPts val="800"/>
                        </a:spcAft>
                      </a:pPr>
                      <a:r>
                        <a:rPr lang="zh-CN" sz="700" kern="100">
                          <a:effectLst/>
                        </a:rPr>
                        <a:t>韩艳丽</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变更控制委员会主席</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 </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31801322@stu.zucc.edu.cn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 </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466224348"/>
                  </a:ext>
                </a:extLst>
              </a:tr>
              <a:tr h="325528">
                <a:tc>
                  <a:txBody>
                    <a:bodyPr/>
                    <a:lstStyle/>
                    <a:p>
                      <a:pPr algn="ctr">
                        <a:lnSpc>
                          <a:spcPct val="107000"/>
                        </a:lnSpc>
                        <a:spcAft>
                          <a:spcPts val="800"/>
                        </a:spcAft>
                      </a:pPr>
                      <a:r>
                        <a:rPr lang="zh-CN" sz="700" kern="100">
                          <a:effectLst/>
                        </a:rPr>
                        <a:t>黄文涛</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变更控制委员会副主席</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 </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31801309@stu.zucc.edu.cn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 </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304882851"/>
                  </a:ext>
                </a:extLst>
              </a:tr>
              <a:tr h="325528">
                <a:tc>
                  <a:txBody>
                    <a:bodyPr/>
                    <a:lstStyle/>
                    <a:p>
                      <a:pPr algn="ctr">
                        <a:lnSpc>
                          <a:spcPct val="107000"/>
                        </a:lnSpc>
                        <a:spcAft>
                          <a:spcPts val="800"/>
                        </a:spcAft>
                      </a:pPr>
                      <a:r>
                        <a:rPr lang="zh-CN" sz="700" kern="100">
                          <a:effectLst/>
                        </a:rPr>
                        <a:t>童峻涛</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评估者、提交者</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13588631227</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31801341@stu.zucc.edu.cn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1-409</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1226231132"/>
                  </a:ext>
                </a:extLst>
              </a:tr>
              <a:tr h="325528">
                <a:tc>
                  <a:txBody>
                    <a:bodyPr/>
                    <a:lstStyle/>
                    <a:p>
                      <a:pPr algn="ctr">
                        <a:lnSpc>
                          <a:spcPct val="107000"/>
                        </a:lnSpc>
                        <a:spcAft>
                          <a:spcPts val="800"/>
                        </a:spcAft>
                      </a:pPr>
                      <a:r>
                        <a:rPr lang="zh-CN" sz="700" kern="100">
                          <a:effectLst/>
                        </a:rPr>
                        <a:t>刘哲</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修改者</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19967305331</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31801318@stu.zucc.edu.cn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1-406</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4159212091"/>
                  </a:ext>
                </a:extLst>
              </a:tr>
              <a:tr h="325528">
                <a:tc>
                  <a:txBody>
                    <a:bodyPr/>
                    <a:lstStyle/>
                    <a:p>
                      <a:pPr algn="ctr">
                        <a:lnSpc>
                          <a:spcPct val="107000"/>
                        </a:lnSpc>
                        <a:spcAft>
                          <a:spcPts val="800"/>
                        </a:spcAft>
                      </a:pPr>
                      <a:r>
                        <a:rPr lang="zh-CN" sz="700" kern="100">
                          <a:effectLst/>
                        </a:rPr>
                        <a:t>徐任</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请求接收者</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18857748370</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31801346@stu.zucc.edu.cn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明德</a:t>
                      </a:r>
                      <a:r>
                        <a:rPr lang="en-US" sz="700" kern="100">
                          <a:effectLst/>
                        </a:rPr>
                        <a:t>1-412</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1966095872"/>
                  </a:ext>
                </a:extLst>
              </a:tr>
              <a:tr h="325528">
                <a:tc>
                  <a:txBody>
                    <a:bodyPr/>
                    <a:lstStyle/>
                    <a:p>
                      <a:pPr algn="ctr">
                        <a:lnSpc>
                          <a:spcPct val="107000"/>
                        </a:lnSpc>
                        <a:spcAft>
                          <a:spcPts val="800"/>
                        </a:spcAft>
                      </a:pPr>
                      <a:r>
                        <a:rPr lang="zh-CN" sz="700" kern="100">
                          <a:effectLst/>
                        </a:rPr>
                        <a:t>朱邦杰</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a:effectLst/>
                        </a:rPr>
                        <a:t>验证者</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15715787525</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en-US" sz="700" kern="100">
                          <a:effectLst/>
                        </a:rPr>
                        <a:t>31801305@stu.zucc.edu.cn</a:t>
                      </a:r>
                      <a:endParaRPr lang="zh-CN"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tc>
                  <a:txBody>
                    <a:bodyPr/>
                    <a:lstStyle/>
                    <a:p>
                      <a:pPr algn="ctr">
                        <a:lnSpc>
                          <a:spcPct val="107000"/>
                        </a:lnSpc>
                        <a:spcAft>
                          <a:spcPts val="800"/>
                        </a:spcAft>
                      </a:pPr>
                      <a:r>
                        <a:rPr lang="zh-CN" sz="700" kern="100" dirty="0">
                          <a:effectLst/>
                        </a:rPr>
                        <a:t>明德</a:t>
                      </a:r>
                      <a:r>
                        <a:rPr lang="en-US" sz="700" kern="100" dirty="0">
                          <a:effectLst/>
                        </a:rPr>
                        <a:t>1-402</a:t>
                      </a:r>
                      <a:endParaRPr lang="zh-CN" sz="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8770" marR="38770" marT="0" marB="0"/>
                </a:tc>
                <a:extLst>
                  <a:ext uri="{0D108BD9-81ED-4DB2-BD59-A6C34878D82A}">
                    <a16:rowId xmlns:a16="http://schemas.microsoft.com/office/drawing/2014/main" val="1103035966"/>
                  </a:ext>
                </a:extLst>
              </a:tr>
            </a:tbl>
          </a:graphicData>
        </a:graphic>
      </p:graphicFrame>
      <p:pic>
        <p:nvPicPr>
          <p:cNvPr id="19" name="图片 18">
            <a:extLst>
              <a:ext uri="{FF2B5EF4-FFF2-40B4-BE49-F238E27FC236}">
                <a16:creationId xmlns:a16="http://schemas.microsoft.com/office/drawing/2014/main" id="{A80D8A91-AD42-48A1-8DA9-9BCBE66473AA}"/>
              </a:ext>
            </a:extLst>
          </p:cNvPr>
          <p:cNvPicPr>
            <a:picLocks noChangeAspect="1"/>
          </p:cNvPicPr>
          <p:nvPr/>
        </p:nvPicPr>
        <p:blipFill>
          <a:blip r:embed="rId5"/>
          <a:stretch>
            <a:fillRect/>
          </a:stretch>
        </p:blipFill>
        <p:spPr>
          <a:xfrm>
            <a:off x="1895850" y="1159280"/>
            <a:ext cx="4320743" cy="338410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8EA5C-A9B6-4DF5-B5C4-9FEA840A555B}"/>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2E7A8356-258F-4F62-9679-0860C7D4E43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3A98F2E4-670C-41EA-9994-73982B2F02CE}"/>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9917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文本框 14">
            <a:extLst>
              <a:ext uri="{FF2B5EF4-FFF2-40B4-BE49-F238E27FC236}">
                <a16:creationId xmlns:a16="http://schemas.microsoft.com/office/drawing/2014/main" id="{F66FBC18-D820-4912-9773-39A182BCF402}"/>
              </a:ext>
            </a:extLst>
          </p:cNvPr>
          <p:cNvSpPr txBox="1"/>
          <p:nvPr/>
        </p:nvSpPr>
        <p:spPr>
          <a:xfrm>
            <a:off x="2123728" y="349416"/>
            <a:ext cx="568863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43.</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针对用户的需求变化，是否提交了需求变更申请报告？内容是否完整？</a:t>
            </a:r>
          </a:p>
        </p:txBody>
      </p:sp>
      <p:sp>
        <p:nvSpPr>
          <p:cNvPr id="16" name="文本框 15">
            <a:extLst>
              <a:ext uri="{FF2B5EF4-FFF2-40B4-BE49-F238E27FC236}">
                <a16:creationId xmlns:a16="http://schemas.microsoft.com/office/drawing/2014/main" id="{72DC49D0-8AC2-4C64-A42A-109153C79DEE}"/>
              </a:ext>
            </a:extLst>
          </p:cNvPr>
          <p:cNvSpPr txBox="1"/>
          <p:nvPr/>
        </p:nvSpPr>
        <p:spPr>
          <a:xfrm>
            <a:off x="822295" y="975286"/>
            <a:ext cx="2602865" cy="338554"/>
          </a:xfrm>
          <a:prstGeom prst="rect">
            <a:avLst/>
          </a:prstGeom>
          <a:noFill/>
        </p:spPr>
        <p:txBody>
          <a:bodyPr wrap="square" rtlCol="0">
            <a:spAutoFit/>
          </a:bodyPr>
          <a:lstStyle/>
          <a:p>
            <a:pPr algn="ct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进行需求变更申请</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AFB1B5EF-9A00-4D2C-A1EE-1270E55C6D82}"/>
              </a:ext>
            </a:extLst>
          </p:cNvPr>
          <p:cNvPicPr>
            <a:picLocks noChangeAspect="1"/>
          </p:cNvPicPr>
          <p:nvPr/>
        </p:nvPicPr>
        <p:blipFill>
          <a:blip r:embed="rId3"/>
          <a:stretch>
            <a:fillRect/>
          </a:stretch>
        </p:blipFill>
        <p:spPr>
          <a:xfrm>
            <a:off x="538343" y="1521070"/>
            <a:ext cx="3053715" cy="3037840"/>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19A219ED-AE92-42DA-952D-30726D9382EE}"/>
              </a:ext>
            </a:extLst>
          </p:cNvPr>
          <p:cNvPicPr>
            <a:picLocks noChangeAspect="1"/>
          </p:cNvPicPr>
          <p:nvPr/>
        </p:nvPicPr>
        <p:blipFill>
          <a:blip r:embed="rId4"/>
          <a:stretch>
            <a:fillRect/>
          </a:stretch>
        </p:blipFill>
        <p:spPr>
          <a:xfrm>
            <a:off x="4343367" y="1645884"/>
            <a:ext cx="1699083" cy="2891159"/>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394A0794-8119-4DA5-8C40-1F101AA6715F}"/>
              </a:ext>
            </a:extLst>
          </p:cNvPr>
          <p:cNvPicPr>
            <a:picLocks noChangeAspect="1"/>
          </p:cNvPicPr>
          <p:nvPr/>
        </p:nvPicPr>
        <p:blipFill>
          <a:blip r:embed="rId5"/>
          <a:stretch>
            <a:fillRect/>
          </a:stretch>
        </p:blipFill>
        <p:spPr>
          <a:xfrm>
            <a:off x="6737613" y="1645884"/>
            <a:ext cx="1711224" cy="2891159"/>
          </a:xfrm>
          <a:prstGeom prst="rect">
            <a:avLst/>
          </a:prstGeom>
          <a:ln>
            <a:noFill/>
          </a:ln>
          <a:effectLst>
            <a:outerShdw blurRad="292100" dist="139700" dir="2700000" algn="tl" rotWithShape="0">
              <a:srgbClr val="333333">
                <a:alpha val="65000"/>
              </a:srgbClr>
            </a:outerShdw>
          </a:effectLst>
        </p:spPr>
      </p:pic>
      <p:sp>
        <p:nvSpPr>
          <p:cNvPr id="20" name="文本框 19">
            <a:extLst>
              <a:ext uri="{FF2B5EF4-FFF2-40B4-BE49-F238E27FC236}">
                <a16:creationId xmlns:a16="http://schemas.microsoft.com/office/drawing/2014/main" id="{66B125E7-D817-423C-9CF2-5FF553B5D21E}"/>
              </a:ext>
            </a:extLst>
          </p:cNvPr>
          <p:cNvSpPr txBox="1"/>
          <p:nvPr/>
        </p:nvSpPr>
        <p:spPr>
          <a:xfrm>
            <a:off x="5436180" y="843762"/>
            <a:ext cx="2602865" cy="584775"/>
          </a:xfrm>
          <a:prstGeom prst="rect">
            <a:avLst/>
          </a:prstGeom>
          <a:noFill/>
        </p:spPr>
        <p:txBody>
          <a:bodyPr wrap="square" rtlCol="0">
            <a:spAutoFit/>
          </a:bodyPr>
          <a:lstStyle/>
          <a:p>
            <a:pPr algn="ct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并产生需求变更报告和</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需求变更影响分析报告</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1492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C48605F-FA7E-40E7-90A0-CD79CA7ABF7B}"/>
              </a:ext>
            </a:extLst>
          </p:cNvPr>
          <p:cNvGrpSpPr/>
          <p:nvPr/>
        </p:nvGrpSpPr>
        <p:grpSpPr>
          <a:xfrm>
            <a:off x="0" y="2282923"/>
            <a:ext cx="9144000" cy="1563069"/>
            <a:chOff x="-4282523" y="2186464"/>
            <a:chExt cx="9144000" cy="2729894"/>
          </a:xfrm>
        </p:grpSpPr>
        <p:sp>
          <p:nvSpPr>
            <p:cNvPr id="13" name="Rectangle 2" descr="psb">
              <a:extLst>
                <a:ext uri="{FF2B5EF4-FFF2-40B4-BE49-F238E27FC236}">
                  <a16:creationId xmlns:a16="http://schemas.microsoft.com/office/drawing/2014/main" id="{78D15420-F9B4-42F7-B8B6-DEB95CCD07BC}"/>
                </a:ext>
              </a:extLst>
            </p:cNvPr>
            <p:cNvSpPr>
              <a:spLocks noChangeArrowheads="1"/>
            </p:cNvSpPr>
            <p:nvPr/>
          </p:nvSpPr>
          <p:spPr bwMode="auto">
            <a:xfrm>
              <a:off x="-4282523" y="2201733"/>
              <a:ext cx="9144000" cy="2714625"/>
            </a:xfrm>
            <a:prstGeom prst="rect">
              <a:avLst/>
            </a:prstGeom>
            <a:blipFill dpi="0" rotWithShape="1">
              <a:blip r:embed="rId3"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F9C24314-0545-4FAC-B523-9B43855F747E}"/>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9917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 name="文本框 3"/>
          <p:cNvSpPr txBox="1"/>
          <p:nvPr/>
        </p:nvSpPr>
        <p:spPr>
          <a:xfrm>
            <a:off x="732812" y="711145"/>
            <a:ext cx="7857490" cy="584775"/>
          </a:xfrm>
          <a:prstGeom prst="rect">
            <a:avLst/>
          </a:prstGeom>
          <a:noFill/>
        </p:spPr>
        <p:txBody>
          <a:bodyPr wrap="square" rtlCol="0">
            <a:spAutoFit/>
          </a:bodyPr>
          <a:lstStyle/>
          <a:p>
            <a:pPr algn="ct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主要变更内容为取消自动定位功能，经过技术评审后得出技术方案：</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删除冗余功能即可，变更可行</a:t>
            </a:r>
          </a:p>
        </p:txBody>
      </p:sp>
      <p:pic>
        <p:nvPicPr>
          <p:cNvPr id="2" name="图片 1"/>
          <p:cNvPicPr>
            <a:picLocks noChangeAspect="1"/>
          </p:cNvPicPr>
          <p:nvPr/>
        </p:nvPicPr>
        <p:blipFill>
          <a:blip r:embed="rId4"/>
          <a:stretch>
            <a:fillRect/>
          </a:stretch>
        </p:blipFill>
        <p:spPr>
          <a:xfrm>
            <a:off x="1043608" y="1500040"/>
            <a:ext cx="2839800" cy="3156716"/>
          </a:xfrm>
          <a:prstGeom prst="rect">
            <a:avLst/>
          </a:prstGeom>
          <a:ln>
            <a:noFill/>
          </a:ln>
          <a:effectLst>
            <a:outerShdw blurRad="292100" dist="139700" dir="2700000" algn="tl" rotWithShape="0">
              <a:srgbClr val="333333">
                <a:alpha val="65000"/>
              </a:srgbClr>
            </a:outerShdw>
          </a:effectLst>
        </p:spPr>
      </p:pic>
      <p:graphicFrame>
        <p:nvGraphicFramePr>
          <p:cNvPr id="5" name="表格 4"/>
          <p:cNvGraphicFramePr/>
          <p:nvPr>
            <p:custDataLst>
              <p:tags r:id="rId1"/>
            </p:custDataLst>
            <p:extLst>
              <p:ext uri="{D42A27DB-BD31-4B8C-83A1-F6EECF244321}">
                <p14:modId xmlns:p14="http://schemas.microsoft.com/office/powerpoint/2010/main" val="3526397065"/>
              </p:ext>
            </p:extLst>
          </p:nvPr>
        </p:nvGraphicFramePr>
        <p:xfrm>
          <a:off x="5012103" y="2006678"/>
          <a:ext cx="2688590" cy="2663825"/>
        </p:xfrm>
        <a:graphic>
          <a:graphicData uri="http://schemas.openxmlformats.org/drawingml/2006/table">
            <a:tbl>
              <a:tblPr firstRow="1" bandRow="1">
                <a:tableStyleId>{5940675A-B579-460E-94D1-54222C63F5DA}</a:tableStyleId>
              </a:tblPr>
              <a:tblGrid>
                <a:gridCol w="1519555">
                  <a:extLst>
                    <a:ext uri="{9D8B030D-6E8A-4147-A177-3AD203B41FA5}">
                      <a16:colId xmlns:a16="http://schemas.microsoft.com/office/drawing/2014/main" val="20000"/>
                    </a:ext>
                  </a:extLst>
                </a:gridCol>
                <a:gridCol w="1169035">
                  <a:extLst>
                    <a:ext uri="{9D8B030D-6E8A-4147-A177-3AD203B41FA5}">
                      <a16:colId xmlns:a16="http://schemas.microsoft.com/office/drawing/2014/main" val="20001"/>
                    </a:ext>
                  </a:extLst>
                </a:gridCol>
              </a:tblGrid>
              <a:tr h="406400">
                <a:tc gridSpan="2">
                  <a:txBody>
                    <a:bodyPr/>
                    <a:lstStyle/>
                    <a:p>
                      <a:pPr indent="0" algn="ctr">
                        <a:lnSpc>
                          <a:spcPct val="120000"/>
                        </a:lnSpc>
                        <a:spcBef>
                          <a:spcPts val="0"/>
                        </a:spcBef>
                        <a:spcAft>
                          <a:spcPts val="0"/>
                        </a:spcAft>
                        <a:buNone/>
                      </a:pPr>
                      <a:r>
                        <a:rPr lang="en-US" sz="1600" b="1" spc="120" dirty="0" err="1">
                          <a:solidFill>
                            <a:srgbClr val="646464"/>
                          </a:solidFill>
                          <a:latin typeface="微软雅黑" panose="020B0503020204020204" pitchFamily="34" charset="-122"/>
                          <a:ea typeface="微软雅黑" panose="020B0503020204020204" pitchFamily="34" charset="-122"/>
                        </a:rPr>
                        <a:t>变更所需工作量</a:t>
                      </a:r>
                      <a:endParaRPr lang="en-US" altLang="en-US" sz="1600" b="1" spc="120" dirty="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xBody>
                    <a:bodyPr/>
                    <a:lstStyle/>
                    <a:p>
                      <a:endParaRPr lang="zh-CN"/>
                    </a:p>
                  </a:txBody>
                  <a:tcPr>
                    <a:lnR w="9525">
                      <a:solidFill>
                        <a:srgbClr val="646464"/>
                      </a:solidFill>
                      <a:prstDash val="sysDash"/>
                    </a:lnR>
                    <a:lnT w="9525">
                      <a:solidFill>
                        <a:srgbClr val="646464"/>
                      </a:solidFill>
                      <a:prstDash val="sysDash"/>
                    </a:lnT>
                    <a:lnB w="28575">
                      <a:solidFill>
                        <a:srgbClr val="646464"/>
                      </a:solidFill>
                      <a:prstDash val="solid"/>
                    </a:lnB>
                  </a:tcPr>
                </a:tc>
                <a:extLst>
                  <a:ext uri="{0D108BD9-81ED-4DB2-BD59-A6C34878D82A}">
                    <a16:rowId xmlns:a16="http://schemas.microsoft.com/office/drawing/2014/main" val="10000"/>
                  </a:ext>
                </a:extLst>
              </a:tr>
              <a:tr h="406400">
                <a:tc>
                  <a:txBody>
                    <a:bodyPr/>
                    <a:lstStyle/>
                    <a:p>
                      <a:pPr indent="0" algn="ctr">
                        <a:lnSpc>
                          <a:spcPct val="120000"/>
                        </a:lnSpc>
                        <a:spcBef>
                          <a:spcPts val="0"/>
                        </a:spcBef>
                        <a:spcAft>
                          <a:spcPts val="0"/>
                        </a:spcAft>
                        <a:buNone/>
                      </a:pPr>
                      <a:r>
                        <a:rPr lang="en-US" sz="1600" b="1" spc="120">
                          <a:solidFill>
                            <a:srgbClr val="646464"/>
                          </a:solidFill>
                          <a:latin typeface="微软雅黑" panose="020B0503020204020204" pitchFamily="34" charset="-122"/>
                          <a:ea typeface="微软雅黑" panose="020B0503020204020204" pitchFamily="34" charset="-122"/>
                        </a:rPr>
                        <a:t>事件</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1" spc="120" dirty="0" err="1">
                          <a:solidFill>
                            <a:srgbClr val="646464"/>
                          </a:solidFill>
                          <a:latin typeface="微软雅黑" panose="020B0503020204020204" pitchFamily="34" charset="-122"/>
                          <a:ea typeface="微软雅黑" panose="020B0503020204020204" pitchFamily="34" charset="-122"/>
                        </a:rPr>
                        <a:t>工作量</a:t>
                      </a:r>
                      <a:endParaRPr lang="en-US" sz="1600" b="1" spc="120" dirty="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r h="370205">
                <a:tc>
                  <a:txBody>
                    <a:bodyPr/>
                    <a:lstStyle/>
                    <a:p>
                      <a:pPr indent="0" algn="ctr">
                        <a:lnSpc>
                          <a:spcPct val="120000"/>
                        </a:lnSpc>
                        <a:spcBef>
                          <a:spcPts val="0"/>
                        </a:spcBef>
                        <a:spcAft>
                          <a:spcPts val="0"/>
                        </a:spcAft>
                        <a:buNone/>
                      </a:pPr>
                      <a:r>
                        <a:rPr lang="en-US" sz="1400" b="0" spc="120">
                          <a:solidFill>
                            <a:srgbClr val="646464"/>
                          </a:solidFill>
                          <a:latin typeface="微软雅黑" panose="020B0503020204020204" pitchFamily="34" charset="-122"/>
                          <a:ea typeface="微软雅黑" panose="020B0503020204020204" pitchFamily="34" charset="-122"/>
                        </a:rPr>
                        <a:t>更改功能需求</a:t>
                      </a: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0.2工时</a:t>
                      </a:r>
                      <a:endParaRPr lang="en-US" alt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2"/>
                  </a:ext>
                </a:extLst>
              </a:tr>
              <a:tr h="370205">
                <a:tc>
                  <a:txBody>
                    <a:bodyPr/>
                    <a:lstStyle/>
                    <a:p>
                      <a:pPr indent="0" algn="ctr">
                        <a:lnSpc>
                          <a:spcPct val="120000"/>
                        </a:lnSpc>
                        <a:spcBef>
                          <a:spcPts val="0"/>
                        </a:spcBef>
                        <a:spcAft>
                          <a:spcPts val="0"/>
                        </a:spcAft>
                        <a:buNone/>
                      </a:pPr>
                      <a:r>
                        <a:rPr lang="en-US" sz="1400" b="0" spc="120">
                          <a:solidFill>
                            <a:srgbClr val="646464"/>
                          </a:solidFill>
                          <a:latin typeface="微软雅黑" panose="020B0503020204020204" pitchFamily="34" charset="-122"/>
                          <a:ea typeface="微软雅黑" panose="020B0503020204020204" pitchFamily="34" charset="-122"/>
                        </a:rPr>
                        <a:t>更改界面原型</a:t>
                      </a:r>
                      <a:endParaRPr lang="en-US" altLang="en-US" sz="1400" b="0" spc="12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0.2工时</a:t>
                      </a:r>
                      <a:endParaRPr lang="en-US" alt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3"/>
                  </a:ext>
                </a:extLst>
              </a:tr>
              <a:tr h="370205">
                <a:tc>
                  <a:txBody>
                    <a:bodyPr/>
                    <a:lstStyle/>
                    <a:p>
                      <a:pPr indent="0" algn="ctr">
                        <a:lnSpc>
                          <a:spcPct val="120000"/>
                        </a:lnSpc>
                        <a:spcBef>
                          <a:spcPts val="0"/>
                        </a:spcBef>
                        <a:spcAft>
                          <a:spcPts val="0"/>
                        </a:spcAft>
                        <a:buNone/>
                      </a:pPr>
                      <a:r>
                        <a:rPr lang="en-US" sz="1400" b="0" spc="120">
                          <a:solidFill>
                            <a:srgbClr val="646464"/>
                          </a:solidFill>
                          <a:latin typeface="微软雅黑" panose="020B0503020204020204" pitchFamily="34" charset="-122"/>
                          <a:ea typeface="微软雅黑" panose="020B0503020204020204" pitchFamily="34" charset="-122"/>
                        </a:rPr>
                        <a:t>更改测试用例</a:t>
                      </a:r>
                      <a:endParaRPr lang="en-US" altLang="en-US" sz="1400" b="0" spc="12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0.2工时</a:t>
                      </a:r>
                      <a:endParaRPr lang="en-US" alt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4"/>
                  </a:ext>
                </a:extLst>
              </a:tr>
              <a:tr h="370205">
                <a:tc>
                  <a:txBody>
                    <a:bodyPr/>
                    <a:lstStyle/>
                    <a:p>
                      <a:pPr indent="0" algn="ctr">
                        <a:lnSpc>
                          <a:spcPct val="120000"/>
                        </a:lnSpc>
                        <a:spcBef>
                          <a:spcPts val="0"/>
                        </a:spcBef>
                        <a:spcAft>
                          <a:spcPts val="0"/>
                        </a:spcAft>
                        <a:buNone/>
                      </a:pPr>
                      <a:r>
                        <a:rPr lang="en-US" sz="1400" b="0" spc="120">
                          <a:solidFill>
                            <a:srgbClr val="646464"/>
                          </a:solidFill>
                          <a:latin typeface="微软雅黑" panose="020B0503020204020204" pitchFamily="34" charset="-122"/>
                          <a:ea typeface="微软雅黑" panose="020B0503020204020204" pitchFamily="34" charset="-122"/>
                        </a:rPr>
                        <a:t>更改用户手册</a:t>
                      </a:r>
                      <a:endParaRPr lang="en-US" altLang="en-US" sz="1400" b="0" spc="12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0.2工时</a:t>
                      </a:r>
                      <a:endParaRPr lang="en-US" altLang="en-US" sz="14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5"/>
                  </a:ext>
                </a:extLst>
              </a:tr>
              <a:tr h="370205">
                <a:tc>
                  <a:txBody>
                    <a:bodyPr/>
                    <a:lstStyle/>
                    <a:p>
                      <a:pPr indent="0" algn="ctr">
                        <a:lnSpc>
                          <a:spcPct val="120000"/>
                        </a:lnSpc>
                        <a:spcBef>
                          <a:spcPts val="0"/>
                        </a:spcBef>
                        <a:spcAft>
                          <a:spcPts val="0"/>
                        </a:spcAft>
                        <a:buNone/>
                      </a:pPr>
                      <a:r>
                        <a:rPr lang="en-US" sz="1400" b="0" spc="120">
                          <a:solidFill>
                            <a:srgbClr val="646464"/>
                          </a:solidFill>
                          <a:latin typeface="微软雅黑" panose="020B0503020204020204" pitchFamily="34" charset="-122"/>
                          <a:ea typeface="微软雅黑" panose="020B0503020204020204" pitchFamily="34" charset="-122"/>
                        </a:rPr>
                        <a:t>合计</a:t>
                      </a:r>
                      <a:endParaRPr lang="en-US" altLang="en-US" sz="1400" b="0" spc="120">
                        <a:solidFill>
                          <a:srgbClr val="646464"/>
                        </a:solidFill>
                        <a:latin typeface="微软雅黑" panose="020B0503020204020204" pitchFamily="34" charset="-122"/>
                        <a:ea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400" b="0" spc="12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0.8工时</a:t>
                      </a:r>
                      <a:endParaRPr lang="en-US" altLang="en-US" sz="1400" b="0" spc="12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3" name="文本框 2"/>
          <p:cNvSpPr txBox="1"/>
          <p:nvPr/>
        </p:nvSpPr>
        <p:spPr>
          <a:xfrm>
            <a:off x="5012103" y="1482022"/>
            <a:ext cx="339344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预计变更工作量为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工时</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A6F5F8D0-5AE0-4DC3-A94A-55A9B6BDD4AF}"/>
              </a:ext>
            </a:extLst>
          </p:cNvPr>
          <p:cNvGrpSpPr/>
          <p:nvPr/>
        </p:nvGrpSpPr>
        <p:grpSpPr>
          <a:xfrm>
            <a:off x="-964" y="1979056"/>
            <a:ext cx="9144000" cy="2178966"/>
            <a:chOff x="-4282523" y="2186464"/>
            <a:chExt cx="9144000" cy="2729894"/>
          </a:xfrm>
        </p:grpSpPr>
        <p:sp>
          <p:nvSpPr>
            <p:cNvPr id="13" name="Rectangle 2" descr="psb">
              <a:extLst>
                <a:ext uri="{FF2B5EF4-FFF2-40B4-BE49-F238E27FC236}">
                  <a16:creationId xmlns:a16="http://schemas.microsoft.com/office/drawing/2014/main" id="{3967A259-540F-48C8-BF66-86E5CE190363}"/>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837CDED7-F38F-4D7D-8F78-21D76DC90E9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r>
              <a:rPr lang="en-US" altLang="zh-CN" sz="1600" dirty="0">
                <a:solidFill>
                  <a:srgbClr val="FFFFFF"/>
                </a:solidFill>
                <a:latin typeface="Impact" panose="020B0806030902050204" pitchFamily="34" charset="0"/>
              </a:rPr>
              <a:t>05</a:t>
            </a:r>
            <a:endParaRPr lang="zh-CN" altLang="zh-CN" sz="100" dirty="0"/>
          </a:p>
        </p:txBody>
      </p:sp>
      <p:sp>
        <p:nvSpPr>
          <p:cNvPr id="55" name="Rectangle 39"/>
          <p:cNvSpPr>
            <a:spLocks noChangeArrowheads="1"/>
          </p:cNvSpPr>
          <p:nvPr/>
        </p:nvSpPr>
        <p:spPr bwMode="auto">
          <a:xfrm>
            <a:off x="915989" y="338497"/>
            <a:ext cx="9917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 name="文本框 3"/>
          <p:cNvSpPr txBox="1"/>
          <p:nvPr/>
        </p:nvSpPr>
        <p:spPr>
          <a:xfrm>
            <a:off x="415748" y="2199172"/>
            <a:ext cx="1126273" cy="1526187"/>
          </a:xfrm>
          <a:prstGeom prst="rect">
            <a:avLst/>
          </a:prstGeom>
          <a:noFill/>
        </p:spPr>
        <p:txBody>
          <a:bodyPr wrap="square" rtlCol="0">
            <a:spAutoFit/>
          </a:bodyPr>
          <a:lstStyle/>
          <a:p>
            <a:pPr algn="ctr">
              <a:lnSpc>
                <a:spcPct val="150000"/>
              </a:lnSpc>
            </a:pPr>
            <a:r>
              <a:rPr lang="zh-CN" sz="1600" b="1" dirty="0">
                <a:solidFill>
                  <a:schemeClr val="bg1"/>
                </a:solidFill>
                <a:latin typeface="微软雅黑" panose="020B0503020204020204" pitchFamily="34" charset="-122"/>
                <a:ea typeface="微软雅黑" panose="020B0503020204020204" pitchFamily="34" charset="-122"/>
              </a:rPr>
              <a:t>在需求管理工具中进行需求变更</a:t>
            </a:r>
          </a:p>
        </p:txBody>
      </p:sp>
      <p:grpSp>
        <p:nvGrpSpPr>
          <p:cNvPr id="2" name="组合 1">
            <a:extLst>
              <a:ext uri="{FF2B5EF4-FFF2-40B4-BE49-F238E27FC236}">
                <a16:creationId xmlns:a16="http://schemas.microsoft.com/office/drawing/2014/main" id="{34C51DF8-5B5E-48AC-B67A-9B92FC663566}"/>
              </a:ext>
            </a:extLst>
          </p:cNvPr>
          <p:cNvGrpSpPr/>
          <p:nvPr/>
        </p:nvGrpSpPr>
        <p:grpSpPr>
          <a:xfrm>
            <a:off x="2156475" y="1153857"/>
            <a:ext cx="5907479" cy="3638640"/>
            <a:chOff x="1532114" y="1133442"/>
            <a:chExt cx="5907479" cy="3638640"/>
          </a:xfrm>
        </p:grpSpPr>
        <p:pic>
          <p:nvPicPr>
            <p:cNvPr id="3" name="图片 2"/>
            <p:cNvPicPr>
              <a:picLocks noChangeAspect="1"/>
            </p:cNvPicPr>
            <p:nvPr/>
          </p:nvPicPr>
          <p:blipFill>
            <a:blip r:embed="rId3"/>
            <a:stretch>
              <a:fillRect/>
            </a:stretch>
          </p:blipFill>
          <p:spPr>
            <a:xfrm>
              <a:off x="1579144" y="1632465"/>
              <a:ext cx="5832648" cy="246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4"/>
            <a:stretch>
              <a:fillRect/>
            </a:stretch>
          </p:blipFill>
          <p:spPr>
            <a:xfrm>
              <a:off x="1532114" y="2081475"/>
              <a:ext cx="5907479" cy="2690607"/>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a:off x="1579144" y="1133442"/>
              <a:ext cx="5832648" cy="301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5" name="文本框 14">
            <a:extLst>
              <a:ext uri="{FF2B5EF4-FFF2-40B4-BE49-F238E27FC236}">
                <a16:creationId xmlns:a16="http://schemas.microsoft.com/office/drawing/2014/main" id="{B6A7FC13-C61E-41AA-8B1D-F2DF0154E11D}"/>
              </a:ext>
            </a:extLst>
          </p:cNvPr>
          <p:cNvSpPr txBox="1"/>
          <p:nvPr/>
        </p:nvSpPr>
        <p:spPr>
          <a:xfrm>
            <a:off x="2123728" y="349416"/>
            <a:ext cx="6408712" cy="276999"/>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44.</a:t>
            </a:r>
            <a:r>
              <a:rPr lang="zh-CN" altLang="en-US" sz="1200" b="1" dirty="0">
                <a:latin typeface="微软雅黑" panose="020B0503020204020204" pitchFamily="34" charset="-122"/>
                <a:ea typeface="微软雅黑" panose="020B0503020204020204" pitchFamily="34" charset="-122"/>
                <a:cs typeface="华文楷体" panose="02010600040101010101" charset="-122"/>
              </a:rPr>
              <a:t>是否采用了需求管理工具对用户的需求变化进行了需求变更影响分析？效果如何？</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8EA5C-A9B6-4DF5-B5C4-9FEA840A555B}"/>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2E7A8356-258F-4F62-9679-0860C7D4E43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3A98F2E4-670C-41EA-9994-73982B2F02CE}"/>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9917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文本框 14">
            <a:extLst>
              <a:ext uri="{FF2B5EF4-FFF2-40B4-BE49-F238E27FC236}">
                <a16:creationId xmlns:a16="http://schemas.microsoft.com/office/drawing/2014/main" id="{F66FBC18-D820-4912-9773-39A182BCF402}"/>
              </a:ext>
            </a:extLst>
          </p:cNvPr>
          <p:cNvSpPr txBox="1"/>
          <p:nvPr/>
        </p:nvSpPr>
        <p:spPr>
          <a:xfrm>
            <a:off x="2123728" y="349416"/>
            <a:ext cx="5616624" cy="461665"/>
          </a:xfrm>
          <a:prstGeom prst="rect">
            <a:avLst/>
          </a:prstGeom>
          <a:noFill/>
          <a:ln w="9525">
            <a:noFill/>
          </a:ln>
        </p:spPr>
        <p:txBody>
          <a:bodyPr wrap="square">
            <a:spAutoFit/>
          </a:bodyPr>
          <a:lstStyle/>
          <a:p>
            <a:pPr indent="266700"/>
            <a:r>
              <a:rPr lang="en-US" altLang="zh-CN" sz="1200" b="1" dirty="0">
                <a:latin typeface="微软雅黑" panose="020B0503020204020204" pitchFamily="34" charset="-122"/>
                <a:ea typeface="微软雅黑" panose="020B0503020204020204" pitchFamily="34" charset="-122"/>
                <a:cs typeface="华文楷体" panose="02010600040101010101" charset="-122"/>
              </a:rPr>
              <a:t>45.</a:t>
            </a:r>
            <a:r>
              <a:rPr lang="zh-CN" altLang="en-US" sz="1200" b="1" dirty="0">
                <a:latin typeface="微软雅黑" panose="020B0503020204020204" pitchFamily="34" charset="-122"/>
                <a:ea typeface="微软雅黑" panose="020B0503020204020204" pitchFamily="34" charset="-122"/>
                <a:cs typeface="华文楷体" panose="02010600040101010101" charset="-122"/>
              </a:rPr>
              <a:t>针对变更的影响，在项目计划中，建议的变更如何影响任务的执行顺序、依赖性、工作量或进度？</a:t>
            </a:r>
          </a:p>
        </p:txBody>
      </p:sp>
      <p:pic>
        <p:nvPicPr>
          <p:cNvPr id="3" name="图片 2">
            <a:extLst>
              <a:ext uri="{FF2B5EF4-FFF2-40B4-BE49-F238E27FC236}">
                <a16:creationId xmlns:a16="http://schemas.microsoft.com/office/drawing/2014/main" id="{8079E098-02D3-4A09-83E5-C039B929CAE2}"/>
              </a:ext>
            </a:extLst>
          </p:cNvPr>
          <p:cNvPicPr>
            <a:picLocks noChangeAspect="1"/>
          </p:cNvPicPr>
          <p:nvPr/>
        </p:nvPicPr>
        <p:blipFill>
          <a:blip r:embed="rId3"/>
          <a:stretch>
            <a:fillRect/>
          </a:stretch>
        </p:blipFill>
        <p:spPr>
          <a:xfrm>
            <a:off x="289477" y="1535968"/>
            <a:ext cx="3998026" cy="250202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B408C76A-D6AC-4EE0-B784-0CD7123DADA2}"/>
              </a:ext>
            </a:extLst>
          </p:cNvPr>
          <p:cNvPicPr>
            <a:picLocks noChangeAspect="1"/>
          </p:cNvPicPr>
          <p:nvPr/>
        </p:nvPicPr>
        <p:blipFill>
          <a:blip r:embed="rId4"/>
          <a:stretch>
            <a:fillRect/>
          </a:stretch>
        </p:blipFill>
        <p:spPr>
          <a:xfrm>
            <a:off x="4583532" y="3181634"/>
            <a:ext cx="4160887" cy="829663"/>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41056ABA-57F9-4A2D-8243-223FF0D53F03}"/>
              </a:ext>
            </a:extLst>
          </p:cNvPr>
          <p:cNvSpPr txBox="1"/>
          <p:nvPr/>
        </p:nvSpPr>
        <p:spPr>
          <a:xfrm>
            <a:off x="4538485" y="1696500"/>
            <a:ext cx="4160887" cy="1156855"/>
          </a:xfrm>
          <a:prstGeom prst="rect">
            <a:avLst/>
          </a:prstGeom>
          <a:noFill/>
          <a:ln w="9525">
            <a:noFill/>
          </a:ln>
        </p:spPr>
        <p:txBody>
          <a:bodyPr wrap="square">
            <a:spAutoFit/>
          </a:bodyPr>
          <a:lstStyle/>
          <a:p>
            <a:pPr indent="266700">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楷体" panose="02010600040101010101" charset="-122"/>
              </a:rPr>
              <a:t>因为需求变更内容较少，仅需删除某一项</a:t>
            </a:r>
            <a:r>
              <a:rPr lang="zh-CN" altLang="en-US" sz="1600" b="1" dirty="0">
                <a:solidFill>
                  <a:schemeClr val="bg1"/>
                </a:solidFill>
                <a:latin typeface="微软雅黑" panose="020B0503020204020204" pitchFamily="34" charset="-122"/>
                <a:ea typeface="微软雅黑" panose="020B0503020204020204" pitchFamily="34" charset="-122"/>
                <a:cs typeface="华文楷体" panose="02010600040101010101" charset="-122"/>
              </a:rPr>
              <a:t>功能，所以对整个项目进度影响较小，可忽略不计。</a:t>
            </a:r>
          </a:p>
        </p:txBody>
      </p:sp>
    </p:spTree>
    <p:extLst>
      <p:ext uri="{BB962C8B-B14F-4D97-AF65-F5344CB8AC3E}">
        <p14:creationId xmlns:p14="http://schemas.microsoft.com/office/powerpoint/2010/main" val="2000405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8EA5C-A9B6-4DF5-B5C4-9FEA840A555B}"/>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2E7A8356-258F-4F62-9679-0860C7D4E43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3A98F2E4-670C-41EA-9994-73982B2F02CE}"/>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2158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需求变更后需求确认</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2" name="图片 1">
            <a:extLst>
              <a:ext uri="{FF2B5EF4-FFF2-40B4-BE49-F238E27FC236}">
                <a16:creationId xmlns:a16="http://schemas.microsoft.com/office/drawing/2014/main" id="{A0258567-D9E5-410D-AAB8-DE606D041510}"/>
              </a:ext>
            </a:extLst>
          </p:cNvPr>
          <p:cNvPicPr>
            <a:picLocks noChangeAspect="1"/>
          </p:cNvPicPr>
          <p:nvPr/>
        </p:nvPicPr>
        <p:blipFill>
          <a:blip r:embed="rId3"/>
          <a:stretch>
            <a:fillRect/>
          </a:stretch>
        </p:blipFill>
        <p:spPr>
          <a:xfrm>
            <a:off x="421391" y="1101075"/>
            <a:ext cx="5027140" cy="2567230"/>
          </a:xfrm>
          <a:prstGeom prst="rect">
            <a:avLst/>
          </a:prstGeom>
        </p:spPr>
      </p:pic>
      <p:pic>
        <p:nvPicPr>
          <p:cNvPr id="4" name="图片 3">
            <a:extLst>
              <a:ext uri="{FF2B5EF4-FFF2-40B4-BE49-F238E27FC236}">
                <a16:creationId xmlns:a16="http://schemas.microsoft.com/office/drawing/2014/main" id="{23A30A19-E72D-4FB4-AB83-00062EDAE2F1}"/>
              </a:ext>
            </a:extLst>
          </p:cNvPr>
          <p:cNvPicPr>
            <a:picLocks noChangeAspect="1"/>
          </p:cNvPicPr>
          <p:nvPr/>
        </p:nvPicPr>
        <p:blipFill>
          <a:blip r:embed="rId4"/>
          <a:stretch>
            <a:fillRect/>
          </a:stretch>
        </p:blipFill>
        <p:spPr>
          <a:xfrm>
            <a:off x="3563888" y="2354932"/>
            <a:ext cx="4736258" cy="2348251"/>
          </a:xfrm>
          <a:prstGeom prst="rect">
            <a:avLst/>
          </a:prstGeom>
        </p:spPr>
      </p:pic>
    </p:spTree>
    <p:extLst>
      <p:ext uri="{BB962C8B-B14F-4D97-AF65-F5344CB8AC3E}">
        <p14:creationId xmlns:p14="http://schemas.microsoft.com/office/powerpoint/2010/main" val="451282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dirty="0"/>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505771" y="2185438"/>
            <a:ext cx="309056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Arial" panose="020B0604020202020204" pitchFamily="34" charset="0"/>
              <a:buNone/>
            </a:pPr>
            <a:r>
              <a:rPr lang="zh-CN" altLang="en-US" sz="4400" b="1" dirty="0">
                <a:solidFill>
                  <a:srgbClr val="EA5514"/>
                </a:solidFill>
                <a:latin typeface="微软雅黑" panose="020B0503020204020204" pitchFamily="34" charset="-122"/>
                <a:ea typeface="微软雅黑" panose="020B0503020204020204" pitchFamily="34" charset="-122"/>
              </a:rPr>
              <a:t>其他</a:t>
            </a:r>
            <a:endParaRPr lang="zh-CN" altLang="en-US" sz="2400" dirty="0">
              <a:solidFill>
                <a:schemeClr val="tx1">
                  <a:lumMod val="50000"/>
                  <a:lumOff val="50000"/>
                </a:schemeClr>
              </a:solidFill>
            </a:endParaRPr>
          </a:p>
        </p:txBody>
      </p:sp>
      <p:cxnSp>
        <p:nvCxnSpPr>
          <p:cNvPr id="37" name="直接连接符 36">
            <a:extLst>
              <a:ext uri="{FF2B5EF4-FFF2-40B4-BE49-F238E27FC236}">
                <a16:creationId xmlns:a16="http://schemas.microsoft.com/office/drawing/2014/main" id="{226DBA04-9264-4A96-A009-2A9529A3DE20}"/>
              </a:ext>
            </a:extLst>
          </p:cNvPr>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33062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F77948F-3F48-4C81-8DDD-DC64BDECC090}"/>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8A751F17-FB3F-46C9-815A-83405DBF3780}"/>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EDAFF977-2CC9-47E8-92EB-31486DDF8604}"/>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高保真原型</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文本框 10">
            <a:extLst>
              <a:ext uri="{FF2B5EF4-FFF2-40B4-BE49-F238E27FC236}">
                <a16:creationId xmlns:a16="http://schemas.microsoft.com/office/drawing/2014/main" id="{EB32DF31-A2EE-4CFE-BBE8-94D6C5823578}"/>
              </a:ext>
            </a:extLst>
          </p:cNvPr>
          <p:cNvSpPr txBox="1"/>
          <p:nvPr/>
        </p:nvSpPr>
        <p:spPr>
          <a:xfrm>
            <a:off x="2411760" y="277516"/>
            <a:ext cx="4623564"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46.</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界面原型是否达到了高保真的效果？交互使用是否便捷、有效？</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A6A2F83-CB0D-4354-AF0D-FD26E29D1281}"/>
              </a:ext>
            </a:extLst>
          </p:cNvPr>
          <p:cNvPicPr>
            <a:picLocks noChangeAspect="1"/>
          </p:cNvPicPr>
          <p:nvPr/>
        </p:nvPicPr>
        <p:blipFill>
          <a:blip r:embed="rId3"/>
          <a:stretch>
            <a:fillRect/>
          </a:stretch>
        </p:blipFill>
        <p:spPr>
          <a:xfrm>
            <a:off x="539552" y="723722"/>
            <a:ext cx="2283485" cy="4090321"/>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798B9EBA-508F-4C9B-9F6A-6FD836EF821F}"/>
              </a:ext>
            </a:extLst>
          </p:cNvPr>
          <p:cNvPicPr>
            <a:picLocks noChangeAspect="1"/>
          </p:cNvPicPr>
          <p:nvPr/>
        </p:nvPicPr>
        <p:blipFill>
          <a:blip r:embed="rId4"/>
          <a:stretch>
            <a:fillRect/>
          </a:stretch>
        </p:blipFill>
        <p:spPr>
          <a:xfrm>
            <a:off x="3152465" y="738597"/>
            <a:ext cx="2238676" cy="406482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09F14999-C1BA-49AC-9881-F420913FE1CF}"/>
              </a:ext>
            </a:extLst>
          </p:cNvPr>
          <p:cNvPicPr>
            <a:picLocks noChangeAspect="1"/>
          </p:cNvPicPr>
          <p:nvPr/>
        </p:nvPicPr>
        <p:blipFill>
          <a:blip r:embed="rId5"/>
          <a:stretch>
            <a:fillRect/>
          </a:stretch>
        </p:blipFill>
        <p:spPr>
          <a:xfrm>
            <a:off x="5744473" y="763704"/>
            <a:ext cx="2254083" cy="4039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5867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A644FE1-66B0-4275-9F08-EC4AFF5FE4C7}"/>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EC4D8FD6-7B8E-4954-82B3-0DBB73FA72A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6BDCB723-7A63-4544-906F-6D279854BBA5}"/>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高保真原型</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文本框 10">
            <a:extLst>
              <a:ext uri="{FF2B5EF4-FFF2-40B4-BE49-F238E27FC236}">
                <a16:creationId xmlns:a16="http://schemas.microsoft.com/office/drawing/2014/main" id="{EB32DF31-A2EE-4CFE-BBE8-94D6C5823578}"/>
              </a:ext>
            </a:extLst>
          </p:cNvPr>
          <p:cNvSpPr txBox="1"/>
          <p:nvPr/>
        </p:nvSpPr>
        <p:spPr>
          <a:xfrm>
            <a:off x="2453912" y="293813"/>
            <a:ext cx="5832648"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47.</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是否考虑了移动端的访问？界面是否合适移动终端？使用是否便捷、有效？</a:t>
            </a:r>
            <a:endParaRPr lang="zh-CN" altLang="en-US" sz="1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5931F7D-DE28-430F-B827-80BE8C32E77E}"/>
              </a:ext>
            </a:extLst>
          </p:cNvPr>
          <p:cNvPicPr>
            <a:picLocks noChangeAspect="1"/>
          </p:cNvPicPr>
          <p:nvPr/>
        </p:nvPicPr>
        <p:blipFill>
          <a:blip r:embed="rId3"/>
          <a:stretch>
            <a:fillRect/>
          </a:stretch>
        </p:blipFill>
        <p:spPr>
          <a:xfrm>
            <a:off x="1043608" y="709459"/>
            <a:ext cx="2024348" cy="394972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ECB55365-6A4A-47F8-8806-49F378A075FB}"/>
              </a:ext>
            </a:extLst>
          </p:cNvPr>
          <p:cNvPicPr>
            <a:picLocks noChangeAspect="1"/>
          </p:cNvPicPr>
          <p:nvPr/>
        </p:nvPicPr>
        <p:blipFill>
          <a:blip r:embed="rId4"/>
          <a:stretch>
            <a:fillRect/>
          </a:stretch>
        </p:blipFill>
        <p:spPr>
          <a:xfrm>
            <a:off x="3491880" y="675061"/>
            <a:ext cx="2041979" cy="3984127"/>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6B6205E-7489-4654-8DAE-7252EED0EA18}"/>
              </a:ext>
            </a:extLst>
          </p:cNvPr>
          <p:cNvPicPr>
            <a:picLocks noChangeAspect="1"/>
          </p:cNvPicPr>
          <p:nvPr/>
        </p:nvPicPr>
        <p:blipFill>
          <a:blip r:embed="rId5"/>
          <a:stretch>
            <a:fillRect/>
          </a:stretch>
        </p:blipFill>
        <p:spPr>
          <a:xfrm>
            <a:off x="6005292" y="666550"/>
            <a:ext cx="2044012" cy="3992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4086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C7BD44F-FDF3-488A-9894-9F5AC7130848}"/>
              </a:ext>
            </a:extLst>
          </p:cNvPr>
          <p:cNvGrpSpPr/>
          <p:nvPr/>
        </p:nvGrpSpPr>
        <p:grpSpPr>
          <a:xfrm>
            <a:off x="0" y="1215020"/>
            <a:ext cx="9178034" cy="3228144"/>
            <a:chOff x="-4282523" y="2186464"/>
            <a:chExt cx="9144000" cy="2729894"/>
          </a:xfrm>
        </p:grpSpPr>
        <p:sp>
          <p:nvSpPr>
            <p:cNvPr id="11" name="Rectangle 2" descr="psb">
              <a:extLst>
                <a:ext uri="{FF2B5EF4-FFF2-40B4-BE49-F238E27FC236}">
                  <a16:creationId xmlns:a16="http://schemas.microsoft.com/office/drawing/2014/main" id="{E11EBA8D-5ED9-44AA-B865-8CB54A684C4E}"/>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a:extLst>
                <a:ext uri="{FF2B5EF4-FFF2-40B4-BE49-F238E27FC236}">
                  <a16:creationId xmlns:a16="http://schemas.microsoft.com/office/drawing/2014/main" id="{6E28611B-5B24-4CA2-828C-D3805DB565E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58" name="Oval 6">
            <a:extLst>
              <a:ext uri="{FF2B5EF4-FFF2-40B4-BE49-F238E27FC236}">
                <a16:creationId xmlns:a16="http://schemas.microsoft.com/office/drawing/2014/main" id="{1D09DB38-621E-4EC5-85F4-779547858E10}"/>
              </a:ext>
            </a:extLst>
          </p:cNvPr>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9" name="Oval 3">
            <a:extLst>
              <a:ext uri="{FF2B5EF4-FFF2-40B4-BE49-F238E27FC236}">
                <a16:creationId xmlns:a16="http://schemas.microsoft.com/office/drawing/2014/main" id="{5B31C95D-31D6-4DB5-A05F-EE1FE7DC5C9D}"/>
              </a:ext>
            </a:extLst>
          </p:cNvPr>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60" name="Oval 4">
            <a:extLst>
              <a:ext uri="{FF2B5EF4-FFF2-40B4-BE49-F238E27FC236}">
                <a16:creationId xmlns:a16="http://schemas.microsoft.com/office/drawing/2014/main" id="{5126AEF3-7F67-425E-8C71-19FF3391DFFD}"/>
              </a:ext>
            </a:extLst>
          </p:cNvPr>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61" name="Oval 5">
            <a:extLst>
              <a:ext uri="{FF2B5EF4-FFF2-40B4-BE49-F238E27FC236}">
                <a16:creationId xmlns:a16="http://schemas.microsoft.com/office/drawing/2014/main" id="{820B66E8-FAD0-4747-AB7C-8874A000C7F6}"/>
              </a:ext>
            </a:extLst>
          </p:cNvPr>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62" name="Rectangle 39">
            <a:extLst>
              <a:ext uri="{FF2B5EF4-FFF2-40B4-BE49-F238E27FC236}">
                <a16:creationId xmlns:a16="http://schemas.microsoft.com/office/drawing/2014/main" id="{E051448D-AF27-47A7-B893-85E25F3B04BE}"/>
              </a:ext>
            </a:extLst>
          </p:cNvPr>
          <p:cNvSpPr>
            <a:spLocks noChangeArrowheads="1"/>
          </p:cNvSpPr>
          <p:nvPr/>
        </p:nvSpPr>
        <p:spPr bwMode="auto">
          <a:xfrm>
            <a:off x="354327" y="327869"/>
            <a:ext cx="440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1</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3" name="Rectangle 39">
            <a:extLst>
              <a:ext uri="{FF2B5EF4-FFF2-40B4-BE49-F238E27FC236}">
                <a16:creationId xmlns:a16="http://schemas.microsoft.com/office/drawing/2014/main" id="{18C62568-4144-4FFE-865E-2A1EC217F4BB}"/>
              </a:ext>
            </a:extLst>
          </p:cNvPr>
          <p:cNvSpPr>
            <a:spLocks noChangeArrowheads="1"/>
          </p:cNvSpPr>
          <p:nvPr/>
        </p:nvSpPr>
        <p:spPr bwMode="auto">
          <a:xfrm>
            <a:off x="915988" y="338497"/>
            <a:ext cx="919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项目目的</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2" name="文本框 1">
            <a:extLst>
              <a:ext uri="{FF2B5EF4-FFF2-40B4-BE49-F238E27FC236}">
                <a16:creationId xmlns:a16="http://schemas.microsoft.com/office/drawing/2014/main" id="{3200A9B1-CABE-4902-9AD4-24BDDBDAB226}"/>
              </a:ext>
            </a:extLst>
          </p:cNvPr>
          <p:cNvSpPr txBox="1"/>
          <p:nvPr/>
        </p:nvSpPr>
        <p:spPr>
          <a:xfrm>
            <a:off x="3707904" y="574090"/>
            <a:ext cx="1210588" cy="400110"/>
          </a:xfrm>
          <a:prstGeom prst="rect">
            <a:avLst/>
          </a:prstGeom>
          <a:noFill/>
        </p:spPr>
        <p:txBody>
          <a:bodyPr wrap="none" rtlCol="0">
            <a:spAutoFit/>
          </a:bodyPr>
          <a:lstStyle/>
          <a:p>
            <a:r>
              <a:rPr lang="zh-CN" altLang="en-US" sz="2000" b="1" dirty="0">
                <a:solidFill>
                  <a:srgbClr val="EA5514"/>
                </a:solidFill>
                <a:latin typeface="微软雅黑" panose="020B0503020204020204" pitchFamily="34" charset="-122"/>
                <a:ea typeface="微软雅黑" panose="020B0503020204020204" pitchFamily="34" charset="-122"/>
              </a:rPr>
              <a:t>项目目的</a:t>
            </a:r>
          </a:p>
        </p:txBody>
      </p:sp>
      <p:sp>
        <p:nvSpPr>
          <p:cNvPr id="16" name="文本框 15">
            <a:extLst>
              <a:ext uri="{FF2B5EF4-FFF2-40B4-BE49-F238E27FC236}">
                <a16:creationId xmlns:a16="http://schemas.microsoft.com/office/drawing/2014/main" id="{AD08FED8-DBD3-46D8-8E05-9092C024BDD4}"/>
              </a:ext>
            </a:extLst>
          </p:cNvPr>
          <p:cNvSpPr txBox="1"/>
          <p:nvPr/>
        </p:nvSpPr>
        <p:spPr>
          <a:xfrm>
            <a:off x="2977624" y="1674257"/>
            <a:ext cx="5698832" cy="2264851"/>
          </a:xfrm>
          <a:prstGeom prst="rect">
            <a:avLst/>
          </a:prstGeom>
          <a:noFill/>
        </p:spPr>
        <p:txBody>
          <a:bodyPr wrap="square" rtlCol="0">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为热爱钓鱼的朋友们设计一款属于他们自己的</a:t>
            </a:r>
            <a:r>
              <a:rPr lang="en-US" altLang="zh-CN" sz="1600" b="1" dirty="0">
                <a:solidFill>
                  <a:schemeClr val="bg1"/>
                </a:solidFill>
                <a:latin typeface="微软雅黑" panose="020B0503020204020204" pitchFamily="34" charset="-122"/>
                <a:ea typeface="微软雅黑" panose="020B0503020204020204" pitchFamily="34" charset="-122"/>
              </a:rPr>
              <a:t>app</a:t>
            </a:r>
            <a:r>
              <a:rPr lang="zh-CN" altLang="en-US" sz="1600" b="1" dirty="0">
                <a:solidFill>
                  <a:schemeClr val="bg1"/>
                </a:solidFill>
                <a:latin typeface="微软雅黑" panose="020B0503020204020204" pitchFamily="34" charset="-122"/>
                <a:ea typeface="微软雅黑" panose="020B0503020204020204" pitchFamily="34" charset="-122"/>
              </a:rPr>
              <a:t>，让热爱钓鱼的渔友也能有一个自己的社交圈，能够在这款</a:t>
            </a:r>
            <a:r>
              <a:rPr lang="en-US" altLang="zh-CN" sz="1600" b="1" dirty="0">
                <a:solidFill>
                  <a:schemeClr val="bg1"/>
                </a:solidFill>
                <a:latin typeface="微软雅黑" panose="020B0503020204020204" pitchFamily="34" charset="-122"/>
                <a:ea typeface="微软雅黑" panose="020B0503020204020204" pitchFamily="34" charset="-122"/>
              </a:rPr>
              <a:t>app</a:t>
            </a:r>
            <a:r>
              <a:rPr lang="zh-CN" altLang="en-US" sz="1600" b="1" dirty="0">
                <a:solidFill>
                  <a:schemeClr val="bg1"/>
                </a:solidFill>
                <a:latin typeface="微软雅黑" panose="020B0503020204020204" pitchFamily="34" charset="-122"/>
                <a:ea typeface="微软雅黑" panose="020B0503020204020204" pitchFamily="34" charset="-122"/>
              </a:rPr>
              <a:t>中互相交流、分享收获、共同出行、查出附近的能钓鱼的地点、查找出附近在钓鱼的渔友等，为渔友提供一个方便的平台。解决目前广大爱好者钓鱼难、交友难、分享难的痛点。</a:t>
            </a:r>
          </a:p>
          <a:p>
            <a:pPr>
              <a:lnSpc>
                <a:spcPct val="150000"/>
              </a:lnSpc>
            </a:pP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7CE2F91-4E33-4FDD-AD9C-BE3E5F05EE30}"/>
              </a:ext>
            </a:extLst>
          </p:cNvPr>
          <p:cNvPicPr/>
          <p:nvPr/>
        </p:nvPicPr>
        <p:blipFill rotWithShape="1">
          <a:blip r:embed="rId3" cstate="print">
            <a:extLst>
              <a:ext uri="{28A0092B-C50C-407E-A947-70E740481C1C}">
                <a14:useLocalDpi xmlns:a14="http://schemas.microsoft.com/office/drawing/2010/main" val="0"/>
              </a:ext>
            </a:extLst>
          </a:blip>
          <a:srcRect l="9194" t="5367" r="11427" b="14690"/>
          <a:stretch/>
        </p:blipFill>
        <p:spPr bwMode="auto">
          <a:xfrm>
            <a:off x="467544" y="1884994"/>
            <a:ext cx="2081848" cy="1736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4692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300" fill="hold"/>
                                        <p:tgtEl>
                                          <p:spTgt spid="61"/>
                                        </p:tgtEl>
                                        <p:attrNameLst>
                                          <p:attrName>ppt_w</p:attrName>
                                        </p:attrNameLst>
                                      </p:cBhvr>
                                      <p:tavLst>
                                        <p:tav tm="0">
                                          <p:val>
                                            <p:fltVal val="0"/>
                                          </p:val>
                                        </p:tav>
                                        <p:tav tm="100000">
                                          <p:val>
                                            <p:strVal val="#ppt_w"/>
                                          </p:val>
                                        </p:tav>
                                      </p:tavLst>
                                    </p:anim>
                                    <p:anim calcmode="lin" valueType="num">
                                      <p:cBhvr>
                                        <p:cTn id="8" dur="300" fill="hold"/>
                                        <p:tgtEl>
                                          <p:spTgt spid="61"/>
                                        </p:tgtEl>
                                        <p:attrNameLst>
                                          <p:attrName>ppt_h</p:attrName>
                                        </p:attrNameLst>
                                      </p:cBhvr>
                                      <p:tavLst>
                                        <p:tav tm="0">
                                          <p:val>
                                            <p:fltVal val="0"/>
                                          </p:val>
                                        </p:tav>
                                        <p:tav tm="100000">
                                          <p:val>
                                            <p:strVal val="#ppt_h"/>
                                          </p:val>
                                        </p:tav>
                                      </p:tavLst>
                                    </p:anim>
                                    <p:animEffect transition="in" filter="fade">
                                      <p:cBhvr>
                                        <p:cTn id="9" dur="300"/>
                                        <p:tgtEl>
                                          <p:spTgt spid="61"/>
                                        </p:tgtEl>
                                      </p:cBhvr>
                                    </p:animEffect>
                                  </p:childTnLst>
                                </p:cTn>
                              </p:par>
                              <p:par>
                                <p:cTn id="10" presetID="6" presetClass="emph" presetSubtype="0" autoRev="1" fill="hold" grpId="1" nodeType="withEffect">
                                  <p:stCondLst>
                                    <p:cond delay="300"/>
                                  </p:stCondLst>
                                  <p:childTnLst>
                                    <p:animScale>
                                      <p:cBhvr>
                                        <p:cTn id="11" dur="150" fill="hold"/>
                                        <p:tgtEl>
                                          <p:spTgt spid="6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0"/>
                                        </p:tgtEl>
                                        <p:attrNameLst>
                                          <p:attrName>style.visibility</p:attrName>
                                        </p:attrNameLst>
                                      </p:cBhvr>
                                      <p:to>
                                        <p:strVal val="visible"/>
                                      </p:to>
                                    </p:set>
                                    <p:anim calcmode="lin" valueType="num">
                                      <p:cBhvr>
                                        <p:cTn id="14" dur="300" fill="hold"/>
                                        <p:tgtEl>
                                          <p:spTgt spid="60"/>
                                        </p:tgtEl>
                                        <p:attrNameLst>
                                          <p:attrName>ppt_w</p:attrName>
                                        </p:attrNameLst>
                                      </p:cBhvr>
                                      <p:tavLst>
                                        <p:tav tm="0">
                                          <p:val>
                                            <p:fltVal val="0"/>
                                          </p:val>
                                        </p:tav>
                                        <p:tav tm="100000">
                                          <p:val>
                                            <p:strVal val="#ppt_w"/>
                                          </p:val>
                                        </p:tav>
                                      </p:tavLst>
                                    </p:anim>
                                    <p:anim calcmode="lin" valueType="num">
                                      <p:cBhvr>
                                        <p:cTn id="15" dur="300" fill="hold"/>
                                        <p:tgtEl>
                                          <p:spTgt spid="60"/>
                                        </p:tgtEl>
                                        <p:attrNameLst>
                                          <p:attrName>ppt_h</p:attrName>
                                        </p:attrNameLst>
                                      </p:cBhvr>
                                      <p:tavLst>
                                        <p:tav tm="0">
                                          <p:val>
                                            <p:fltVal val="0"/>
                                          </p:val>
                                        </p:tav>
                                        <p:tav tm="100000">
                                          <p:val>
                                            <p:strVal val="#ppt_h"/>
                                          </p:val>
                                        </p:tav>
                                      </p:tavLst>
                                    </p:anim>
                                    <p:animEffect transition="in" filter="fade">
                                      <p:cBhvr>
                                        <p:cTn id="16" dur="300"/>
                                        <p:tgtEl>
                                          <p:spTgt spid="60"/>
                                        </p:tgtEl>
                                      </p:cBhvr>
                                    </p:animEffect>
                                  </p:childTnLst>
                                </p:cTn>
                              </p:par>
                              <p:par>
                                <p:cTn id="17" presetID="6" presetClass="emph" presetSubtype="0" autoRev="1" fill="hold" grpId="1" nodeType="withEffect">
                                  <p:stCondLst>
                                    <p:cond delay="600"/>
                                  </p:stCondLst>
                                  <p:childTnLst>
                                    <p:animScale>
                                      <p:cBhvr>
                                        <p:cTn id="18" dur="150" fill="hold"/>
                                        <p:tgtEl>
                                          <p:spTgt spid="6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9"/>
                                        </p:tgtEl>
                                        <p:attrNameLst>
                                          <p:attrName>style.visibility</p:attrName>
                                        </p:attrNameLst>
                                      </p:cBhvr>
                                      <p:to>
                                        <p:strVal val="visible"/>
                                      </p:to>
                                    </p:set>
                                    <p:anim calcmode="lin" valueType="num">
                                      <p:cBhvr>
                                        <p:cTn id="21" dur="300" fill="hold"/>
                                        <p:tgtEl>
                                          <p:spTgt spid="59"/>
                                        </p:tgtEl>
                                        <p:attrNameLst>
                                          <p:attrName>ppt_w</p:attrName>
                                        </p:attrNameLst>
                                      </p:cBhvr>
                                      <p:tavLst>
                                        <p:tav tm="0">
                                          <p:val>
                                            <p:fltVal val="0"/>
                                          </p:val>
                                        </p:tav>
                                        <p:tav tm="100000">
                                          <p:val>
                                            <p:strVal val="#ppt_w"/>
                                          </p:val>
                                        </p:tav>
                                      </p:tavLst>
                                    </p:anim>
                                    <p:anim calcmode="lin" valueType="num">
                                      <p:cBhvr>
                                        <p:cTn id="22" dur="300" fill="hold"/>
                                        <p:tgtEl>
                                          <p:spTgt spid="59"/>
                                        </p:tgtEl>
                                        <p:attrNameLst>
                                          <p:attrName>ppt_h</p:attrName>
                                        </p:attrNameLst>
                                      </p:cBhvr>
                                      <p:tavLst>
                                        <p:tav tm="0">
                                          <p:val>
                                            <p:fltVal val="0"/>
                                          </p:val>
                                        </p:tav>
                                        <p:tav tm="100000">
                                          <p:val>
                                            <p:strVal val="#ppt_h"/>
                                          </p:val>
                                        </p:tav>
                                      </p:tavLst>
                                    </p:anim>
                                    <p:animEffect transition="in" filter="fade">
                                      <p:cBhvr>
                                        <p:cTn id="23" dur="300"/>
                                        <p:tgtEl>
                                          <p:spTgt spid="59"/>
                                        </p:tgtEl>
                                      </p:cBhvr>
                                    </p:animEffect>
                                  </p:childTnLst>
                                </p:cTn>
                              </p:par>
                              <p:par>
                                <p:cTn id="24" presetID="6" presetClass="emph" presetSubtype="0" autoRev="1" fill="hold" grpId="1" nodeType="withEffect">
                                  <p:stCondLst>
                                    <p:cond delay="900"/>
                                  </p:stCondLst>
                                  <p:childTnLst>
                                    <p:animScale>
                                      <p:cBhvr>
                                        <p:cTn id="25" dur="150" fill="hold"/>
                                        <p:tgtEl>
                                          <p:spTgt spid="5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8"/>
                                        </p:tgtEl>
                                        <p:attrNameLst>
                                          <p:attrName>style.visibility</p:attrName>
                                        </p:attrNameLst>
                                      </p:cBhvr>
                                      <p:to>
                                        <p:strVal val="visible"/>
                                      </p:to>
                                    </p:set>
                                    <p:anim calcmode="lin" valueType="num">
                                      <p:cBhvr>
                                        <p:cTn id="28" dur="300" fill="hold"/>
                                        <p:tgtEl>
                                          <p:spTgt spid="58"/>
                                        </p:tgtEl>
                                        <p:attrNameLst>
                                          <p:attrName>ppt_w</p:attrName>
                                        </p:attrNameLst>
                                      </p:cBhvr>
                                      <p:tavLst>
                                        <p:tav tm="0">
                                          <p:val>
                                            <p:fltVal val="0"/>
                                          </p:val>
                                        </p:tav>
                                        <p:tav tm="100000">
                                          <p:val>
                                            <p:strVal val="#ppt_w"/>
                                          </p:val>
                                        </p:tav>
                                      </p:tavLst>
                                    </p:anim>
                                    <p:anim calcmode="lin" valueType="num">
                                      <p:cBhvr>
                                        <p:cTn id="29" dur="300" fill="hold"/>
                                        <p:tgtEl>
                                          <p:spTgt spid="58"/>
                                        </p:tgtEl>
                                        <p:attrNameLst>
                                          <p:attrName>ppt_h</p:attrName>
                                        </p:attrNameLst>
                                      </p:cBhvr>
                                      <p:tavLst>
                                        <p:tav tm="0">
                                          <p:val>
                                            <p:fltVal val="0"/>
                                          </p:val>
                                        </p:tav>
                                        <p:tav tm="100000">
                                          <p:val>
                                            <p:strVal val="#ppt_h"/>
                                          </p:val>
                                        </p:tav>
                                      </p:tavLst>
                                    </p:anim>
                                    <p:animEffect transition="in" filter="fade">
                                      <p:cBhvr>
                                        <p:cTn id="30" dur="300"/>
                                        <p:tgtEl>
                                          <p:spTgt spid="58"/>
                                        </p:tgtEl>
                                      </p:cBhvr>
                                    </p:animEffect>
                                  </p:childTnLst>
                                </p:cTn>
                              </p:par>
                              <p:par>
                                <p:cTn id="31" presetID="6" presetClass="emph" presetSubtype="0" autoRev="1" fill="hold" grpId="1" nodeType="withEffect">
                                  <p:stCondLst>
                                    <p:cond delay="1200"/>
                                  </p:stCondLst>
                                  <p:childTnLst>
                                    <p:animScale>
                                      <p:cBhvr>
                                        <p:cTn id="32" dur="150" fill="hold"/>
                                        <p:tgtEl>
                                          <p:spTgt spid="5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62"/>
                                        </p:tgtEl>
                                        <p:attrNameLst>
                                          <p:attrName>style.visibility</p:attrName>
                                        </p:attrNameLst>
                                      </p:cBhvr>
                                      <p:to>
                                        <p:strVal val="visible"/>
                                      </p:to>
                                    </p:set>
                                    <p:anim calcmode="lin" valueType="num">
                                      <p:cBhvr>
                                        <p:cTn id="35" dur="300" fill="hold"/>
                                        <p:tgtEl>
                                          <p:spTgt spid="62"/>
                                        </p:tgtEl>
                                        <p:attrNameLst>
                                          <p:attrName>ppt_w</p:attrName>
                                        </p:attrNameLst>
                                      </p:cBhvr>
                                      <p:tavLst>
                                        <p:tav tm="0">
                                          <p:val>
                                            <p:fltVal val="0"/>
                                          </p:val>
                                        </p:tav>
                                        <p:tav tm="100000">
                                          <p:val>
                                            <p:strVal val="#ppt_w"/>
                                          </p:val>
                                        </p:tav>
                                      </p:tavLst>
                                    </p:anim>
                                    <p:anim calcmode="lin" valueType="num">
                                      <p:cBhvr>
                                        <p:cTn id="36" dur="300" fill="hold"/>
                                        <p:tgtEl>
                                          <p:spTgt spid="62"/>
                                        </p:tgtEl>
                                        <p:attrNameLst>
                                          <p:attrName>ppt_h</p:attrName>
                                        </p:attrNameLst>
                                      </p:cBhvr>
                                      <p:tavLst>
                                        <p:tav tm="0">
                                          <p:val>
                                            <p:fltVal val="0"/>
                                          </p:val>
                                        </p:tav>
                                        <p:tav tm="100000">
                                          <p:val>
                                            <p:strVal val="#ppt_h"/>
                                          </p:val>
                                        </p:tav>
                                      </p:tavLst>
                                    </p:anim>
                                    <p:animEffect transition="in" filter="fade">
                                      <p:cBhvr>
                                        <p:cTn id="37" dur="300"/>
                                        <p:tgtEl>
                                          <p:spTgt spid="6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par>
                                <p:cTn id="41" presetID="6" presetClass="emph" presetSubtype="0" autoRev="1" fill="hold" grpId="1" nodeType="withEffect">
                                  <p:stCondLst>
                                    <p:cond delay="800"/>
                                  </p:stCondLst>
                                  <p:childTnLst>
                                    <p:animScale>
                                      <p:cBhvr>
                                        <p:cTn id="42" dur="150" fill="hold"/>
                                        <p:tgtEl>
                                          <p:spTgt spid="6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animBg="1"/>
      <p:bldP spid="59" grpId="1" animBg="1"/>
      <p:bldP spid="60" grpId="0" animBg="1"/>
      <p:bldP spid="60" grpId="1" animBg="1"/>
      <p:bldP spid="61" grpId="0" animBg="1"/>
      <p:bldP spid="61" grpId="1" animBg="1"/>
      <p:bldP spid="62" grpId="0"/>
      <p:bldP spid="62" grpId="1"/>
      <p:bldP spid="6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7C6CE86B-FD20-4C30-8C20-B6FAED72B34A}"/>
              </a:ext>
            </a:extLst>
          </p:cNvPr>
          <p:cNvGrpSpPr/>
          <p:nvPr/>
        </p:nvGrpSpPr>
        <p:grpSpPr>
          <a:xfrm>
            <a:off x="0" y="2138908"/>
            <a:ext cx="9144000" cy="1296144"/>
            <a:chOff x="-4282523" y="2186464"/>
            <a:chExt cx="9144000" cy="2729894"/>
          </a:xfrm>
        </p:grpSpPr>
        <p:sp>
          <p:nvSpPr>
            <p:cNvPr id="14" name="Rectangle 2" descr="psb">
              <a:extLst>
                <a:ext uri="{FF2B5EF4-FFF2-40B4-BE49-F238E27FC236}">
                  <a16:creationId xmlns:a16="http://schemas.microsoft.com/office/drawing/2014/main" id="{0B472C24-EFCA-4D5A-8A9A-BB9808B96972}"/>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
              <a:extLst>
                <a:ext uri="{FF2B5EF4-FFF2-40B4-BE49-F238E27FC236}">
                  <a16:creationId xmlns:a16="http://schemas.microsoft.com/office/drawing/2014/main" id="{9405C9AD-227F-452B-B4C2-FF4AFB9A87CB}"/>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后续安排</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文本框 10">
            <a:extLst>
              <a:ext uri="{FF2B5EF4-FFF2-40B4-BE49-F238E27FC236}">
                <a16:creationId xmlns:a16="http://schemas.microsoft.com/office/drawing/2014/main" id="{EB32DF31-A2EE-4CFE-BBE8-94D6C5823578}"/>
              </a:ext>
            </a:extLst>
          </p:cNvPr>
          <p:cNvSpPr txBox="1"/>
          <p:nvPr/>
        </p:nvSpPr>
        <p:spPr>
          <a:xfrm>
            <a:off x="1781987" y="189370"/>
            <a:ext cx="6533882"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48.</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项目阶段性工作中，后续设计，开发，部署，测试等阶段的计划性安排是否完成？</a:t>
            </a:r>
            <a:endParaRPr lang="zh-CN" altLang="en-US" sz="1200"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11876CF4-8839-476B-BBC5-4AFA6020D500}"/>
              </a:ext>
            </a:extLst>
          </p:cNvPr>
          <p:cNvGraphicFramePr>
            <a:graphicFrameLocks noGrp="1"/>
          </p:cNvGraphicFramePr>
          <p:nvPr/>
        </p:nvGraphicFramePr>
        <p:xfrm>
          <a:off x="794679" y="1139122"/>
          <a:ext cx="3047100" cy="3896680"/>
        </p:xfrm>
        <a:graphic>
          <a:graphicData uri="http://schemas.openxmlformats.org/drawingml/2006/table">
            <a:tbl>
              <a:tblPr firstRow="1" firstCol="1" bandRow="1">
                <a:tableStyleId>{5C22544A-7EE6-4342-B048-85BDC9FD1C3A}</a:tableStyleId>
              </a:tblPr>
              <a:tblGrid>
                <a:gridCol w="627252">
                  <a:extLst>
                    <a:ext uri="{9D8B030D-6E8A-4147-A177-3AD203B41FA5}">
                      <a16:colId xmlns:a16="http://schemas.microsoft.com/office/drawing/2014/main" val="3340376037"/>
                    </a:ext>
                  </a:extLst>
                </a:gridCol>
                <a:gridCol w="627252">
                  <a:extLst>
                    <a:ext uri="{9D8B030D-6E8A-4147-A177-3AD203B41FA5}">
                      <a16:colId xmlns:a16="http://schemas.microsoft.com/office/drawing/2014/main" val="518258295"/>
                    </a:ext>
                  </a:extLst>
                </a:gridCol>
                <a:gridCol w="448308">
                  <a:extLst>
                    <a:ext uri="{9D8B030D-6E8A-4147-A177-3AD203B41FA5}">
                      <a16:colId xmlns:a16="http://schemas.microsoft.com/office/drawing/2014/main" val="85081078"/>
                    </a:ext>
                  </a:extLst>
                </a:gridCol>
                <a:gridCol w="672144">
                  <a:extLst>
                    <a:ext uri="{9D8B030D-6E8A-4147-A177-3AD203B41FA5}">
                      <a16:colId xmlns:a16="http://schemas.microsoft.com/office/drawing/2014/main" val="2712611002"/>
                    </a:ext>
                  </a:extLst>
                </a:gridCol>
                <a:gridCol w="672144">
                  <a:extLst>
                    <a:ext uri="{9D8B030D-6E8A-4147-A177-3AD203B41FA5}">
                      <a16:colId xmlns:a16="http://schemas.microsoft.com/office/drawing/2014/main" val="131742133"/>
                    </a:ext>
                  </a:extLst>
                </a:gridCol>
              </a:tblGrid>
              <a:tr h="235840">
                <a:tc>
                  <a:txBody>
                    <a:bodyPr/>
                    <a:lstStyle/>
                    <a:p>
                      <a:pPr algn="ctr"/>
                      <a:r>
                        <a:rPr lang="zh-CN" sz="800" kern="100">
                          <a:effectLst/>
                        </a:rPr>
                        <a:t>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r>
                        <a:rPr lang="zh-CN" sz="800" kern="100">
                          <a:effectLst/>
                        </a:rPr>
                        <a:t>评审对象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r>
                        <a:rPr lang="zh-CN" sz="800" kern="100">
                          <a:effectLst/>
                        </a:rPr>
                        <a:t>评审方式</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r>
                        <a:rPr lang="zh-CN" sz="800" kern="100" dirty="0">
                          <a:effectLst/>
                        </a:rPr>
                        <a:t>评审时间</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r>
                        <a:rPr lang="zh-CN" sz="800" kern="100">
                          <a:effectLst/>
                        </a:rPr>
                        <a:t>评审人员</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4277111013"/>
                  </a:ext>
                </a:extLst>
              </a:tr>
              <a:tr h="505370">
                <a:tc rowSpan="2">
                  <a:txBody>
                    <a:bodyPr/>
                    <a:lstStyle/>
                    <a:p>
                      <a:pPr algn="ctr"/>
                      <a:r>
                        <a:rPr lang="zh-CN" sz="700" kern="100">
                          <a:effectLst/>
                        </a:rPr>
                        <a:t>项目启动阶段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项目总体计划及附属计划，可行性分析报告，项目章程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2021-03-18</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058483996"/>
                  </a:ext>
                </a:extLst>
              </a:tr>
              <a:tr h="202149">
                <a:tc vMerge="1">
                  <a:txBody>
                    <a:bodyPr/>
                    <a:lstStyle/>
                    <a:p>
                      <a:endParaRPr lang="zh-CN" altLang="en-US"/>
                    </a:p>
                  </a:txBody>
                  <a:tcPr/>
                </a:tc>
                <a:tc>
                  <a:txBody>
                    <a:bodyPr/>
                    <a:lstStyle/>
                    <a:p>
                      <a:pPr algn="just">
                        <a:spcBef>
                          <a:spcPts val="600"/>
                        </a:spcBef>
                        <a:spcAft>
                          <a:spcPts val="600"/>
                        </a:spcAft>
                      </a:pPr>
                      <a:r>
                        <a:rPr lang="en-US" sz="700" kern="100">
                          <a:effectLst/>
                        </a:rPr>
                        <a:t>QA</a:t>
                      </a:r>
                      <a:r>
                        <a:rPr lang="zh-CN" sz="700" kern="100">
                          <a:effectLst/>
                        </a:rPr>
                        <a:t>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2021-03-25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868910785"/>
                  </a:ext>
                </a:extLst>
              </a:tr>
              <a:tr h="202149">
                <a:tc rowSpan="3">
                  <a:txBody>
                    <a:bodyPr/>
                    <a:lstStyle/>
                    <a:p>
                      <a:pPr algn="ctr"/>
                      <a:r>
                        <a:rPr lang="zh-CN" sz="700" kern="100">
                          <a:effectLst/>
                        </a:rPr>
                        <a:t>项目需求阶段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dirty="0">
                          <a:effectLst/>
                        </a:rPr>
                        <a:t>需求工程计划</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2021-03-25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23959877"/>
                  </a:ext>
                </a:extLst>
              </a:tr>
              <a:tr h="202149">
                <a:tc vMerge="1">
                  <a:txBody>
                    <a:bodyPr/>
                    <a:lstStyle/>
                    <a:p>
                      <a:endParaRPr lang="zh-CN" altLang="en-US"/>
                    </a:p>
                  </a:txBody>
                  <a:tcPr/>
                </a:tc>
                <a:tc>
                  <a:txBody>
                    <a:bodyPr/>
                    <a:lstStyle/>
                    <a:p>
                      <a:pPr algn="just">
                        <a:spcBef>
                          <a:spcPts val="600"/>
                        </a:spcBef>
                        <a:spcAft>
                          <a:spcPts val="600"/>
                        </a:spcAft>
                      </a:pPr>
                      <a:r>
                        <a:rPr lang="zh-CN" sz="700" kern="100">
                          <a:effectLst/>
                        </a:rPr>
                        <a:t>软件需求规格说明书</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2021-05-18</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785585617"/>
                  </a:ext>
                </a:extLst>
              </a:tr>
              <a:tr h="202149">
                <a:tc vMerge="1">
                  <a:txBody>
                    <a:bodyPr/>
                    <a:lstStyle/>
                    <a:p>
                      <a:endParaRPr lang="zh-CN" altLang="en-US"/>
                    </a:p>
                  </a:txBody>
                  <a:tcPr/>
                </a:tc>
                <a:tc>
                  <a:txBody>
                    <a:bodyPr/>
                    <a:lstStyle/>
                    <a:p>
                      <a:pPr algn="just">
                        <a:spcBef>
                          <a:spcPts val="600"/>
                        </a:spcBef>
                        <a:spcAft>
                          <a:spcPts val="600"/>
                        </a:spcAft>
                      </a:pPr>
                      <a:r>
                        <a:rPr lang="zh-CN" sz="700" kern="100">
                          <a:effectLst/>
                        </a:rPr>
                        <a:t>软件需求变更文档</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2021-06-25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412291696"/>
                  </a:ext>
                </a:extLst>
              </a:tr>
              <a:tr h="202149">
                <a:tc rowSpan="2">
                  <a:txBody>
                    <a:bodyPr/>
                    <a:lstStyle/>
                    <a:p>
                      <a:pPr algn="ctr"/>
                      <a:r>
                        <a:rPr lang="zh-CN" sz="700" kern="100">
                          <a:effectLst/>
                        </a:rPr>
                        <a:t>项目设计阶段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系统设计与实验计划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926752263"/>
                  </a:ext>
                </a:extLst>
              </a:tr>
              <a:tr h="202149">
                <a:tc vMerge="1">
                  <a:txBody>
                    <a:bodyPr/>
                    <a:lstStyle/>
                    <a:p>
                      <a:endParaRPr lang="zh-CN" altLang="en-US"/>
                    </a:p>
                  </a:txBody>
                  <a:tcPr/>
                </a:tc>
                <a:tc>
                  <a:txBody>
                    <a:bodyPr/>
                    <a:lstStyle/>
                    <a:p>
                      <a:pPr algn="just">
                        <a:spcBef>
                          <a:spcPts val="600"/>
                        </a:spcBef>
                        <a:spcAft>
                          <a:spcPts val="600"/>
                        </a:spcAft>
                      </a:pPr>
                      <a:r>
                        <a:rPr lang="zh-CN" sz="700" kern="100">
                          <a:effectLst/>
                        </a:rPr>
                        <a:t>软件概要设计说明书</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290556685"/>
                  </a:ext>
                </a:extLst>
              </a:tr>
              <a:tr h="202149">
                <a:tc>
                  <a:txBody>
                    <a:bodyPr/>
                    <a:lstStyle/>
                    <a:p>
                      <a:pPr algn="ctr"/>
                      <a:r>
                        <a:rPr lang="zh-CN" sz="700" kern="100">
                          <a:effectLst/>
                        </a:rPr>
                        <a:t>项目测试阶段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测试计划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40522441"/>
                  </a:ext>
                </a:extLst>
              </a:tr>
              <a:tr h="202149">
                <a:tc rowSpan="3">
                  <a:txBody>
                    <a:bodyPr/>
                    <a:lstStyle/>
                    <a:p>
                      <a:pPr algn="ctr"/>
                      <a:r>
                        <a:rPr lang="zh-CN" sz="700" kern="100">
                          <a:effectLst/>
                        </a:rPr>
                        <a:t>项目交付阶段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安装部署计划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459920466"/>
                  </a:ext>
                </a:extLst>
              </a:tr>
              <a:tr h="202149">
                <a:tc vMerge="1">
                  <a:txBody>
                    <a:bodyPr/>
                    <a:lstStyle/>
                    <a:p>
                      <a:endParaRPr lang="zh-CN" altLang="en-US"/>
                    </a:p>
                  </a:txBody>
                  <a:tcPr/>
                </a:tc>
                <a:tc>
                  <a:txBody>
                    <a:bodyPr/>
                    <a:lstStyle/>
                    <a:p>
                      <a:pPr algn="just">
                        <a:spcBef>
                          <a:spcPts val="600"/>
                        </a:spcBef>
                        <a:spcAft>
                          <a:spcPts val="600"/>
                        </a:spcAft>
                      </a:pPr>
                      <a:r>
                        <a:rPr lang="zh-CN" sz="700" kern="100">
                          <a:effectLst/>
                        </a:rPr>
                        <a:t>培训计划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2868436661"/>
                  </a:ext>
                </a:extLst>
              </a:tr>
              <a:tr h="613615">
                <a:tc vMerge="1">
                  <a:txBody>
                    <a:bodyPr/>
                    <a:lstStyle/>
                    <a:p>
                      <a:endParaRPr lang="zh-CN" altLang="en-US"/>
                    </a:p>
                  </a:txBody>
                  <a:tcPr/>
                </a:tc>
                <a:tc>
                  <a:txBody>
                    <a:bodyPr/>
                    <a:lstStyle/>
                    <a:p>
                      <a:pPr algn="just">
                        <a:spcBef>
                          <a:spcPts val="600"/>
                        </a:spcBef>
                        <a:spcAft>
                          <a:spcPts val="600"/>
                        </a:spcAft>
                      </a:pPr>
                      <a:r>
                        <a:rPr lang="zh-CN" sz="700" kern="100">
                          <a:effectLst/>
                        </a:rPr>
                        <a:t>系统维护计划</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669551231"/>
                  </a:ext>
                </a:extLst>
              </a:tr>
              <a:tr h="613615">
                <a:tc>
                  <a:txBody>
                    <a:bodyPr/>
                    <a:lstStyle/>
                    <a:p>
                      <a:pPr algn="ctr"/>
                      <a:r>
                        <a:rPr lang="zh-CN" sz="700" kern="100">
                          <a:effectLst/>
                        </a:rPr>
                        <a:t>总结</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项目总结报告</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2021-07-01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dirty="0">
                          <a:effectLst/>
                        </a:rPr>
                        <a:t>杨枨老师及各课程小组</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3813706746"/>
                  </a:ext>
                </a:extLst>
              </a:tr>
            </a:tbl>
          </a:graphicData>
        </a:graphic>
      </p:graphicFrame>
      <p:graphicFrame>
        <p:nvGraphicFramePr>
          <p:cNvPr id="5" name="表格 4">
            <a:extLst>
              <a:ext uri="{FF2B5EF4-FFF2-40B4-BE49-F238E27FC236}">
                <a16:creationId xmlns:a16="http://schemas.microsoft.com/office/drawing/2014/main" id="{5F7D5974-21BB-419A-BC32-91C21F950B28}"/>
              </a:ext>
            </a:extLst>
          </p:cNvPr>
          <p:cNvGraphicFramePr>
            <a:graphicFrameLocks noGrp="1"/>
          </p:cNvGraphicFramePr>
          <p:nvPr/>
        </p:nvGraphicFramePr>
        <p:xfrm>
          <a:off x="4427984" y="846152"/>
          <a:ext cx="4501162" cy="4241681"/>
        </p:xfrm>
        <a:graphic>
          <a:graphicData uri="http://schemas.openxmlformats.org/drawingml/2006/table">
            <a:tbl>
              <a:tblPr firstRow="1" firstCol="1" bandRow="1">
                <a:tableStyleId>{5C22544A-7EE6-4342-B048-85BDC9FD1C3A}</a:tableStyleId>
              </a:tblPr>
              <a:tblGrid>
                <a:gridCol w="299112">
                  <a:extLst>
                    <a:ext uri="{9D8B030D-6E8A-4147-A177-3AD203B41FA5}">
                      <a16:colId xmlns:a16="http://schemas.microsoft.com/office/drawing/2014/main" val="861837995"/>
                    </a:ext>
                  </a:extLst>
                </a:gridCol>
                <a:gridCol w="646468">
                  <a:extLst>
                    <a:ext uri="{9D8B030D-6E8A-4147-A177-3AD203B41FA5}">
                      <a16:colId xmlns:a16="http://schemas.microsoft.com/office/drawing/2014/main" val="1271758949"/>
                    </a:ext>
                  </a:extLst>
                </a:gridCol>
                <a:gridCol w="584824">
                  <a:extLst>
                    <a:ext uri="{9D8B030D-6E8A-4147-A177-3AD203B41FA5}">
                      <a16:colId xmlns:a16="http://schemas.microsoft.com/office/drawing/2014/main" val="4057830759"/>
                    </a:ext>
                  </a:extLst>
                </a:gridCol>
                <a:gridCol w="2001589">
                  <a:extLst>
                    <a:ext uri="{9D8B030D-6E8A-4147-A177-3AD203B41FA5}">
                      <a16:colId xmlns:a16="http://schemas.microsoft.com/office/drawing/2014/main" val="1169428036"/>
                    </a:ext>
                  </a:extLst>
                </a:gridCol>
                <a:gridCol w="969169">
                  <a:extLst>
                    <a:ext uri="{9D8B030D-6E8A-4147-A177-3AD203B41FA5}">
                      <a16:colId xmlns:a16="http://schemas.microsoft.com/office/drawing/2014/main" val="783787134"/>
                    </a:ext>
                  </a:extLst>
                </a:gridCol>
              </a:tblGrid>
              <a:tr h="129335">
                <a:tc>
                  <a:txBody>
                    <a:bodyPr/>
                    <a:lstStyle/>
                    <a:p>
                      <a:pPr algn="ctr">
                        <a:spcAft>
                          <a:spcPts val="0"/>
                        </a:spcAft>
                      </a:pPr>
                      <a:r>
                        <a:rPr lang="zh-CN" sz="700" kern="0">
                          <a:effectLst/>
                        </a:rPr>
                        <a:t>序号</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角色</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人员</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工作职责</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人力（人月）</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4235856472"/>
                  </a:ext>
                </a:extLst>
              </a:tr>
              <a:tr h="970016">
                <a:tc>
                  <a:txBody>
                    <a:bodyPr/>
                    <a:lstStyle/>
                    <a:p>
                      <a:pPr marL="180340" algn="ctr">
                        <a:tabLst>
                          <a:tab pos="110490" algn="l"/>
                        </a:tabLst>
                      </a:pPr>
                      <a:r>
                        <a:rPr lang="en-US" sz="700" kern="0">
                          <a:effectLst/>
                        </a:rPr>
                        <a:t>1</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项目经理</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负责项目的整体规划和管理；</a:t>
                      </a:r>
                    </a:p>
                    <a:p>
                      <a:pPr marL="342900" lvl="0" indent="-342900" algn="just">
                        <a:buFont typeface="+mj-lt"/>
                        <a:buAutoNum type="arabicPeriod"/>
                      </a:pPr>
                      <a:r>
                        <a:rPr lang="zh-CN" sz="700" kern="100">
                          <a:effectLst/>
                        </a:rPr>
                        <a:t>负责项目计划的制定和维护；</a:t>
                      </a:r>
                    </a:p>
                    <a:p>
                      <a:pPr marL="342900" lvl="0" indent="-342900" algn="just">
                        <a:buFont typeface="+mj-lt"/>
                        <a:buAutoNum type="arabicPeriod"/>
                      </a:pPr>
                      <a:r>
                        <a:rPr lang="zh-CN" sz="700" kern="100">
                          <a:effectLst/>
                        </a:rPr>
                        <a:t>负责资源的分配和协调活动；</a:t>
                      </a:r>
                    </a:p>
                    <a:p>
                      <a:pPr marL="342900" lvl="0" indent="-342900" algn="just">
                        <a:buFont typeface="+mj-lt"/>
                        <a:buAutoNum type="arabicPeriod"/>
                      </a:pPr>
                      <a:r>
                        <a:rPr lang="zh-CN" sz="700" kern="100">
                          <a:effectLst/>
                        </a:rPr>
                        <a:t>负责项目的跟踪和管理；</a:t>
                      </a:r>
                    </a:p>
                    <a:p>
                      <a:pPr marL="342900" lvl="0" indent="-342900" algn="just">
                        <a:buFont typeface="+mj-lt"/>
                        <a:buAutoNum type="arabicPeriod"/>
                      </a:pPr>
                      <a:r>
                        <a:rPr lang="zh-CN" sz="700" kern="100">
                          <a:effectLst/>
                        </a:rPr>
                        <a:t>负责识别项目风险并制定风险缓解策略；</a:t>
                      </a:r>
                    </a:p>
                    <a:p>
                      <a:pPr marL="342900" lvl="0" indent="-342900" algn="just">
                        <a:buFont typeface="+mj-lt"/>
                        <a:buAutoNum type="arabicPeriod"/>
                      </a:pPr>
                      <a:r>
                        <a:rPr lang="zh-CN" sz="700" kern="100">
                          <a:effectLst/>
                        </a:rPr>
                        <a:t>参与项目技术评审和阶段评审；</a:t>
                      </a:r>
                    </a:p>
                    <a:p>
                      <a:pPr marL="342900" lvl="0" indent="-342900" algn="just">
                        <a:buFont typeface="+mj-lt"/>
                        <a:buAutoNum type="arabicPeriod"/>
                      </a:pPr>
                      <a:r>
                        <a:rPr lang="zh-CN" sz="700" kern="100">
                          <a:effectLst/>
                        </a:rPr>
                        <a:t>负责度量数据的收集和分析；</a:t>
                      </a:r>
                    </a:p>
                    <a:p>
                      <a:pPr marL="342900" lvl="0" indent="-342900" algn="l">
                        <a:spcAft>
                          <a:spcPts val="600"/>
                        </a:spcAft>
                        <a:buFont typeface="+mj-lt"/>
                        <a:buAutoNum type="arabicPeriod"/>
                      </a:pPr>
                      <a:r>
                        <a:rPr lang="zh-CN" sz="700" kern="100">
                          <a:effectLst/>
                        </a:rPr>
                        <a:t>对项目工作产品的最终质量负责。</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4</a:t>
                      </a:r>
                      <a:endParaRPr lang="zh-CN" sz="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2696890856"/>
                  </a:ext>
                </a:extLst>
              </a:tr>
              <a:tr h="582010">
                <a:tc>
                  <a:txBody>
                    <a:bodyPr/>
                    <a:lstStyle/>
                    <a:p>
                      <a:pPr marL="180340" algn="ctr">
                        <a:tabLst>
                          <a:tab pos="110490" algn="l"/>
                        </a:tabLst>
                      </a:pPr>
                      <a:r>
                        <a:rPr lang="en-US" sz="700" kern="0">
                          <a:effectLst/>
                        </a:rPr>
                        <a:t>2</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需求人员</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p>
                    <a:p>
                      <a:pPr algn="ctr"/>
                      <a:r>
                        <a:rPr lang="zh-CN" sz="700" kern="100">
                          <a:effectLst/>
                        </a:rPr>
                        <a:t>刘哲</a:t>
                      </a:r>
                    </a:p>
                    <a:p>
                      <a:pPr algn="ctr"/>
                      <a:r>
                        <a:rPr lang="zh-CN" sz="700" kern="100">
                          <a:effectLst/>
                        </a:rPr>
                        <a:t>童峻涛</a:t>
                      </a:r>
                    </a:p>
                    <a:p>
                      <a:pPr algn="ctr"/>
                      <a:r>
                        <a:rPr lang="zh-CN" sz="700" kern="100">
                          <a:effectLst/>
                        </a:rPr>
                        <a:t>徐任</a:t>
                      </a:r>
                    </a:p>
                    <a:p>
                      <a:pPr algn="ctr"/>
                      <a:r>
                        <a:rPr lang="zh-CN" sz="700" kern="100">
                          <a:effectLst/>
                        </a:rPr>
                        <a:t>牛旷野</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负责项目的需求调研；</a:t>
                      </a:r>
                    </a:p>
                    <a:p>
                      <a:pPr marL="342900" lvl="0" indent="-342900" algn="just">
                        <a:buFont typeface="+mj-lt"/>
                        <a:buAutoNum type="arabicPeriod"/>
                      </a:pPr>
                      <a:r>
                        <a:rPr lang="zh-CN" sz="700" kern="100">
                          <a:effectLst/>
                        </a:rPr>
                        <a:t>负责编写用户需求说明书；</a:t>
                      </a:r>
                    </a:p>
                    <a:p>
                      <a:pPr marL="342900" lvl="0" indent="-342900" algn="just">
                        <a:buFont typeface="+mj-lt"/>
                        <a:buAutoNum type="arabicPeriod"/>
                      </a:pPr>
                      <a:r>
                        <a:rPr lang="zh-CN" sz="700" kern="100">
                          <a:effectLst/>
                        </a:rPr>
                        <a:t>负责编写需求规格说明书</a:t>
                      </a:r>
                    </a:p>
                    <a:p>
                      <a:pPr marL="342900" lvl="0" indent="-342900" algn="just">
                        <a:buFont typeface="+mj-lt"/>
                        <a:buAutoNum type="arabicPeriod"/>
                      </a:pPr>
                      <a:r>
                        <a:rPr lang="zh-CN" sz="700" kern="100">
                          <a:effectLst/>
                        </a:rPr>
                        <a:t>对用户需求进行跟踪、管理；</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3515338302"/>
                  </a:ext>
                </a:extLst>
              </a:tr>
              <a:tr h="519138">
                <a:tc>
                  <a:txBody>
                    <a:bodyPr/>
                    <a:lstStyle/>
                    <a:p>
                      <a:pPr marL="180340" algn="ctr">
                        <a:tabLst>
                          <a:tab pos="110490" algn="l"/>
                        </a:tabLst>
                      </a:pPr>
                      <a:r>
                        <a:rPr lang="en-US" sz="700" kern="0">
                          <a:effectLst/>
                        </a:rPr>
                        <a:t>3</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en-US" sz="700" kern="100">
                          <a:effectLst/>
                        </a:rPr>
                        <a:t>UI</a:t>
                      </a:r>
                      <a:r>
                        <a:rPr lang="zh-CN" sz="700" kern="100">
                          <a:effectLst/>
                        </a:rPr>
                        <a:t>设计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p>
                    <a:p>
                      <a:pPr algn="ctr"/>
                      <a:r>
                        <a:rPr lang="zh-CN" sz="700" kern="100">
                          <a:effectLst/>
                        </a:rPr>
                        <a:t>刘哲</a:t>
                      </a:r>
                    </a:p>
                    <a:p>
                      <a:pPr algn="ctr"/>
                      <a:r>
                        <a:rPr lang="zh-CN" sz="700" kern="100">
                          <a:effectLst/>
                        </a:rPr>
                        <a:t>童峻涛</a:t>
                      </a:r>
                    </a:p>
                    <a:p>
                      <a:pPr algn="ctr"/>
                      <a:r>
                        <a:rPr lang="zh-CN" sz="700" kern="100">
                          <a:effectLst/>
                        </a:rPr>
                        <a:t>徐任</a:t>
                      </a:r>
                    </a:p>
                    <a:p>
                      <a:pPr algn="ctr"/>
                      <a:r>
                        <a:rPr lang="zh-CN" sz="700" kern="100">
                          <a:effectLst/>
                        </a:rPr>
                        <a:t>牛旷野</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负责产品原型的设计；</a:t>
                      </a:r>
                    </a:p>
                    <a:p>
                      <a:pPr marL="342900" lvl="0" indent="-342900" algn="l">
                        <a:spcAft>
                          <a:spcPts val="600"/>
                        </a:spcAft>
                        <a:buFont typeface="+mj-lt"/>
                        <a:buAutoNum type="arabicPeriod"/>
                      </a:pPr>
                      <a:r>
                        <a:rPr lang="zh-CN" sz="700" kern="100">
                          <a:effectLst/>
                        </a:rPr>
                        <a:t>负责产品界面的设计。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4036384122"/>
                  </a:ext>
                </a:extLst>
              </a:tr>
              <a:tr h="388007">
                <a:tc>
                  <a:txBody>
                    <a:bodyPr/>
                    <a:lstStyle/>
                    <a:p>
                      <a:pPr marL="180340" algn="ctr">
                        <a:tabLst>
                          <a:tab pos="110490" algn="l"/>
                        </a:tabLst>
                      </a:pPr>
                      <a:r>
                        <a:rPr lang="en-US" sz="700" kern="0">
                          <a:effectLst/>
                        </a:rPr>
                        <a:t>4</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系统设计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p>
                    <a:p>
                      <a:pPr algn="ctr"/>
                      <a:r>
                        <a:rPr lang="zh-CN" sz="700" kern="100">
                          <a:effectLst/>
                        </a:rPr>
                        <a:t>刘哲</a:t>
                      </a:r>
                    </a:p>
                    <a:p>
                      <a:pPr algn="ctr"/>
                      <a:r>
                        <a:rPr lang="zh-CN" sz="700" kern="100">
                          <a:effectLst/>
                        </a:rPr>
                        <a:t>童峻涛</a:t>
                      </a:r>
                    </a:p>
                    <a:p>
                      <a:pPr algn="ctr"/>
                      <a:r>
                        <a:rPr lang="zh-CN" sz="700" kern="100">
                          <a:effectLst/>
                        </a:rPr>
                        <a:t>徐任</a:t>
                      </a:r>
                    </a:p>
                    <a:p>
                      <a:pPr algn="ctr"/>
                      <a:r>
                        <a:rPr lang="zh-CN" sz="700" kern="100">
                          <a:effectLst/>
                        </a:rPr>
                        <a:t>牛旷野</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负责建立系统架构；</a:t>
                      </a:r>
                    </a:p>
                    <a:p>
                      <a:pPr marL="342900" lvl="0" indent="-342900" algn="just">
                        <a:buFont typeface="+mj-lt"/>
                        <a:buAutoNum type="arabicPeriod"/>
                      </a:pPr>
                      <a:r>
                        <a:rPr lang="zh-CN" sz="700" kern="100">
                          <a:effectLst/>
                        </a:rPr>
                        <a:t>负责进行概要设计；</a:t>
                      </a:r>
                    </a:p>
                    <a:p>
                      <a:pPr marL="342900" lvl="0" indent="-342900" algn="just">
                        <a:buFont typeface="+mj-lt"/>
                        <a:buAutoNum type="arabicPeriod"/>
                      </a:pPr>
                      <a:r>
                        <a:rPr lang="zh-CN" sz="700" kern="100">
                          <a:effectLst/>
                        </a:rPr>
                        <a:t>负责进行数据库设计；</a:t>
                      </a:r>
                    </a:p>
                    <a:p>
                      <a:pPr marL="342900" lvl="0" indent="-342900" algn="just">
                        <a:buFont typeface="+mj-lt"/>
                        <a:buAutoNum type="arabicPeriod"/>
                      </a:pPr>
                      <a:r>
                        <a:rPr lang="zh-CN" sz="700" kern="100">
                          <a:effectLst/>
                        </a:rPr>
                        <a:t>负责进行详细设计；</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2846022887"/>
                  </a:ext>
                </a:extLst>
              </a:tr>
              <a:tr h="388007">
                <a:tc>
                  <a:txBody>
                    <a:bodyPr/>
                    <a:lstStyle/>
                    <a:p>
                      <a:pPr marL="180340" algn="ctr">
                        <a:tabLst>
                          <a:tab pos="110490" algn="l"/>
                        </a:tabLst>
                      </a:pPr>
                      <a:r>
                        <a:rPr lang="en-US" sz="700" kern="0">
                          <a:effectLst/>
                        </a:rPr>
                        <a:t>5</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开发人员</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p>
                    <a:p>
                      <a:pPr algn="ctr"/>
                      <a:r>
                        <a:rPr lang="zh-CN" sz="700" kern="100">
                          <a:effectLst/>
                        </a:rPr>
                        <a:t>刘哲</a:t>
                      </a:r>
                    </a:p>
                    <a:p>
                      <a:pPr algn="ctr"/>
                      <a:r>
                        <a:rPr lang="zh-CN" sz="700" kern="100">
                          <a:effectLst/>
                        </a:rPr>
                        <a:t>童峻涛</a:t>
                      </a:r>
                    </a:p>
                    <a:p>
                      <a:pPr algn="ctr"/>
                      <a:r>
                        <a:rPr lang="zh-CN" sz="700" kern="100">
                          <a:effectLst/>
                        </a:rPr>
                        <a:t>徐任</a:t>
                      </a:r>
                    </a:p>
                    <a:p>
                      <a:pPr algn="ctr"/>
                      <a:r>
                        <a:rPr lang="zh-CN" sz="700" kern="100">
                          <a:effectLst/>
                        </a:rPr>
                        <a:t>牛旷野</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根据编码规范编写代码，并进行自测；</a:t>
                      </a:r>
                    </a:p>
                    <a:p>
                      <a:pPr marL="342900" lvl="0" indent="-342900" algn="just">
                        <a:buFont typeface="+mj-lt"/>
                        <a:buAutoNum type="arabicPeriod"/>
                      </a:pPr>
                      <a:r>
                        <a:rPr lang="zh-CN" sz="700" kern="100">
                          <a:effectLst/>
                        </a:rPr>
                        <a:t>进行系统集成；</a:t>
                      </a:r>
                    </a:p>
                    <a:p>
                      <a:pPr marL="342900" lvl="0" indent="-342900" algn="just">
                        <a:buFont typeface="+mj-lt"/>
                        <a:buAutoNum type="arabicPeriod"/>
                      </a:pPr>
                      <a:r>
                        <a:rPr lang="zh-CN" sz="700" kern="100">
                          <a:effectLst/>
                        </a:rPr>
                        <a:t>修改软件</a:t>
                      </a:r>
                      <a:r>
                        <a:rPr lang="en-US" sz="700" kern="100">
                          <a:effectLst/>
                        </a:rPr>
                        <a:t>BUG</a:t>
                      </a:r>
                      <a:r>
                        <a:rPr lang="zh-CN" sz="700" kern="100">
                          <a:effectLst/>
                        </a:rPr>
                        <a:t>；</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6</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2014122211"/>
                  </a:ext>
                </a:extLst>
              </a:tr>
              <a:tr h="776013">
                <a:tc>
                  <a:txBody>
                    <a:bodyPr/>
                    <a:lstStyle/>
                    <a:p>
                      <a:pPr marL="180340" algn="ctr">
                        <a:tabLst>
                          <a:tab pos="110490" algn="l"/>
                        </a:tabLst>
                      </a:pPr>
                      <a:r>
                        <a:rPr lang="en-US" sz="700" kern="0">
                          <a:effectLst/>
                        </a:rPr>
                        <a:t>6</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测试人员</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r>
                        <a:rPr lang="zh-CN" sz="700" kern="100">
                          <a:effectLst/>
                        </a:rPr>
                        <a:t>朱邦杰</a:t>
                      </a:r>
                    </a:p>
                    <a:p>
                      <a:pPr algn="ctr"/>
                      <a:r>
                        <a:rPr lang="zh-CN" sz="700" kern="100">
                          <a:effectLst/>
                        </a:rPr>
                        <a:t>刘哲</a:t>
                      </a:r>
                    </a:p>
                    <a:p>
                      <a:pPr algn="ctr"/>
                      <a:r>
                        <a:rPr lang="zh-CN" sz="700" kern="100">
                          <a:effectLst/>
                        </a:rPr>
                        <a:t>童峻涛</a:t>
                      </a:r>
                    </a:p>
                    <a:p>
                      <a:pPr algn="ctr"/>
                      <a:r>
                        <a:rPr lang="zh-CN" sz="700" kern="100">
                          <a:effectLst/>
                        </a:rPr>
                        <a:t>徐任</a:t>
                      </a:r>
                    </a:p>
                    <a:p>
                      <a:pPr algn="ctr"/>
                      <a:r>
                        <a:rPr lang="zh-CN" sz="700" kern="100">
                          <a:effectLst/>
                        </a:rPr>
                        <a:t>牛旷野</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负责制定测试计划；</a:t>
                      </a:r>
                    </a:p>
                    <a:p>
                      <a:pPr marL="342900" lvl="0" indent="-342900" algn="just">
                        <a:buFont typeface="+mj-lt"/>
                        <a:buAutoNum type="arabicPeriod"/>
                      </a:pPr>
                      <a:r>
                        <a:rPr lang="zh-CN" sz="700" kern="100">
                          <a:effectLst/>
                        </a:rPr>
                        <a:t>负责设计测试用例；</a:t>
                      </a:r>
                    </a:p>
                    <a:p>
                      <a:pPr marL="342900" lvl="0" indent="-342900" algn="just">
                        <a:buFont typeface="+mj-lt"/>
                        <a:buAutoNum type="arabicPeriod"/>
                      </a:pPr>
                      <a:r>
                        <a:rPr lang="zh-CN" sz="700" kern="100">
                          <a:effectLst/>
                        </a:rPr>
                        <a:t>准备测试数据、测试环境和测试脚本；</a:t>
                      </a:r>
                    </a:p>
                    <a:p>
                      <a:pPr marL="342900" lvl="0" indent="-342900" algn="just">
                        <a:buFont typeface="+mj-lt"/>
                        <a:buAutoNum type="arabicPeriod"/>
                      </a:pPr>
                      <a:r>
                        <a:rPr lang="zh-CN" sz="700" kern="100">
                          <a:effectLst/>
                        </a:rPr>
                        <a:t>构建测试包；</a:t>
                      </a:r>
                    </a:p>
                    <a:p>
                      <a:pPr marL="342900" lvl="0" indent="-342900" algn="just">
                        <a:buFont typeface="+mj-lt"/>
                        <a:buAutoNum type="arabicPeriod"/>
                      </a:pPr>
                      <a:r>
                        <a:rPr lang="zh-CN" sz="700" kern="100">
                          <a:effectLst/>
                        </a:rPr>
                        <a:t>执行测试，记录测试结果；</a:t>
                      </a:r>
                    </a:p>
                    <a:p>
                      <a:pPr marL="342900" lvl="0" indent="-342900" algn="just">
                        <a:buFont typeface="+mj-lt"/>
                        <a:buAutoNum type="arabicPeriod"/>
                      </a:pPr>
                      <a:r>
                        <a:rPr lang="zh-CN" sz="700" kern="100">
                          <a:effectLst/>
                        </a:rPr>
                        <a:t>缺陷解决情况的跟踪；</a:t>
                      </a:r>
                    </a:p>
                    <a:p>
                      <a:pPr marL="342900" lvl="0" indent="-342900" algn="just">
                        <a:buFont typeface="+mj-lt"/>
                        <a:buAutoNum type="arabicPeriod"/>
                      </a:pPr>
                      <a:r>
                        <a:rPr lang="zh-CN" sz="700" kern="100">
                          <a:effectLst/>
                        </a:rPr>
                        <a:t>编写测试总结报告；</a:t>
                      </a:r>
                    </a:p>
                    <a:p>
                      <a:pPr marL="342900" lvl="0" indent="-342900" algn="just">
                        <a:buFont typeface="+mj-lt"/>
                        <a:buAutoNum type="arabicPeriod"/>
                      </a:pPr>
                      <a:r>
                        <a:rPr lang="zh-CN" sz="700" kern="100">
                          <a:effectLst/>
                        </a:rPr>
                        <a:t>维护缺陷库；</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6</a:t>
                      </a:r>
                      <a:endParaRPr lang="zh-CN" sz="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99902607"/>
                  </a:ext>
                </a:extLst>
              </a:tr>
            </a:tbl>
          </a:graphicData>
        </a:graphic>
      </p:graphicFrame>
      <p:sp>
        <p:nvSpPr>
          <p:cNvPr id="15" name="矩形 14">
            <a:extLst>
              <a:ext uri="{FF2B5EF4-FFF2-40B4-BE49-F238E27FC236}">
                <a16:creationId xmlns:a16="http://schemas.microsoft.com/office/drawing/2014/main" id="{598D2253-A377-4E84-94C9-25539D417382}"/>
              </a:ext>
            </a:extLst>
          </p:cNvPr>
          <p:cNvSpPr/>
          <p:nvPr/>
        </p:nvSpPr>
        <p:spPr>
          <a:xfrm>
            <a:off x="1403648" y="733398"/>
            <a:ext cx="1872208"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评审安排</a:t>
            </a:r>
            <a:endParaRPr lang="zh-CN" altLang="en-US" dirty="0">
              <a:solidFill>
                <a:srgbClr val="EA5514"/>
              </a:solidFill>
            </a:endParaRPr>
          </a:p>
        </p:txBody>
      </p:sp>
      <p:sp>
        <p:nvSpPr>
          <p:cNvPr id="16" name="矩形 15">
            <a:extLst>
              <a:ext uri="{FF2B5EF4-FFF2-40B4-BE49-F238E27FC236}">
                <a16:creationId xmlns:a16="http://schemas.microsoft.com/office/drawing/2014/main" id="{996E365A-F48E-499C-8E0A-8AB455761164}"/>
              </a:ext>
            </a:extLst>
          </p:cNvPr>
          <p:cNvSpPr/>
          <p:nvPr/>
        </p:nvSpPr>
        <p:spPr>
          <a:xfrm>
            <a:off x="6084168" y="496174"/>
            <a:ext cx="1897401" cy="369332"/>
          </a:xfrm>
          <a:prstGeom prst="rect">
            <a:avLst/>
          </a:prstGeom>
        </p:spPr>
        <p:txBody>
          <a:bodyPr wrap="square">
            <a:spAutoFit/>
          </a:bodyPr>
          <a:lstStyle/>
          <a:p>
            <a:pPr algn="dist"/>
            <a:r>
              <a:rPr lang="zh-CN" altLang="en-US" b="1" dirty="0">
                <a:solidFill>
                  <a:srgbClr val="EA5514"/>
                </a:solidFill>
                <a:latin typeface="微软雅黑" panose="020B0503020204020204" pitchFamily="34" charset="-122"/>
                <a:ea typeface="微软雅黑" panose="020B0503020204020204" pitchFamily="34" charset="-122"/>
                <a:cs typeface="Times New Roman" panose="02020603050405020304" pitchFamily="18" charset="0"/>
              </a:rPr>
              <a:t>资源分配</a:t>
            </a:r>
            <a:endParaRPr lang="zh-CN" altLang="en-US" dirty="0">
              <a:solidFill>
                <a:srgbClr val="EA5514"/>
              </a:solidFill>
            </a:endParaRPr>
          </a:p>
        </p:txBody>
      </p:sp>
    </p:spTree>
    <p:extLst>
      <p:ext uri="{BB962C8B-B14F-4D97-AF65-F5344CB8AC3E}">
        <p14:creationId xmlns:p14="http://schemas.microsoft.com/office/powerpoint/2010/main" val="2150490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0496A2-CDEF-4576-A6CB-F8A5CD1E16FA}"/>
              </a:ext>
            </a:extLst>
          </p:cNvPr>
          <p:cNvGrpSpPr/>
          <p:nvPr/>
        </p:nvGrpSpPr>
        <p:grpSpPr>
          <a:xfrm>
            <a:off x="0" y="2138908"/>
            <a:ext cx="9144000" cy="1296144"/>
            <a:chOff x="-4282523" y="2186464"/>
            <a:chExt cx="9144000" cy="2729894"/>
          </a:xfrm>
        </p:grpSpPr>
        <p:sp>
          <p:nvSpPr>
            <p:cNvPr id="14" name="Rectangle 2" descr="psb">
              <a:extLst>
                <a:ext uri="{FF2B5EF4-FFF2-40B4-BE49-F238E27FC236}">
                  <a16:creationId xmlns:a16="http://schemas.microsoft.com/office/drawing/2014/main" id="{9ABE70AB-7DD7-4DA3-872D-444840B16633}"/>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C8E23218-8C91-48D0-80F4-3F07F328BF3D}"/>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Team Building</a:t>
            </a:r>
          </a:p>
        </p:txBody>
      </p:sp>
      <p:sp>
        <p:nvSpPr>
          <p:cNvPr id="11" name="文本框 10">
            <a:extLst>
              <a:ext uri="{FF2B5EF4-FFF2-40B4-BE49-F238E27FC236}">
                <a16:creationId xmlns:a16="http://schemas.microsoft.com/office/drawing/2014/main" id="{EB32DF31-A2EE-4CFE-BBE8-94D6C5823578}"/>
              </a:ext>
            </a:extLst>
          </p:cNvPr>
          <p:cNvSpPr txBox="1"/>
          <p:nvPr/>
        </p:nvSpPr>
        <p:spPr>
          <a:xfrm>
            <a:off x="2483768" y="293263"/>
            <a:ext cx="6192688" cy="276999"/>
          </a:xfrm>
          <a:prstGeom prst="rect">
            <a:avLst/>
          </a:prstGeom>
          <a:noFill/>
        </p:spPr>
        <p:txBody>
          <a:bodyPr wrap="square">
            <a:spAutoFit/>
          </a:bodyPr>
          <a:lstStyle/>
          <a:p>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50.</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项目过程中，是否进行了</a:t>
            </a:r>
            <a:r>
              <a:rPr lang="en-US"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Team Building</a:t>
            </a:r>
            <a:r>
              <a:rPr lang="zh-CN" altLang="zh-CN" sz="1200" b="1" kern="100" dirty="0">
                <a:effectLst/>
                <a:latin typeface="微软雅黑" panose="020B0503020204020204" pitchFamily="34" charset="-122"/>
                <a:ea typeface="微软雅黑" panose="020B0503020204020204" pitchFamily="34" charset="-122"/>
                <a:cs typeface="Times New Roman" panose="02020603050405020304" pitchFamily="18" charset="0"/>
              </a:rPr>
              <a:t>？目的是什么？方式是什么？是否有效？</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5855A58-23BD-4E03-9711-15D93C957531}"/>
              </a:ext>
            </a:extLst>
          </p:cNvPr>
          <p:cNvPicPr>
            <a:picLocks noChangeAspect="1"/>
          </p:cNvPicPr>
          <p:nvPr/>
        </p:nvPicPr>
        <p:blipFill>
          <a:blip r:embed="rId3"/>
          <a:stretch>
            <a:fillRect/>
          </a:stretch>
        </p:blipFill>
        <p:spPr>
          <a:xfrm>
            <a:off x="683568" y="1274812"/>
            <a:ext cx="1960852" cy="3067591"/>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C3DC6F08-60E7-4364-8BF7-68B0B99A7FBC}"/>
              </a:ext>
            </a:extLst>
          </p:cNvPr>
          <p:cNvSpPr txBox="1"/>
          <p:nvPr/>
        </p:nvSpPr>
        <p:spPr>
          <a:xfrm>
            <a:off x="7164288" y="2570956"/>
            <a:ext cx="2160240" cy="646331"/>
          </a:xfrm>
          <a:prstGeom prst="rect">
            <a:avLst/>
          </a:prstGeom>
          <a:noFill/>
        </p:spPr>
        <p:txBody>
          <a:bodyPr wrap="square" rtlCol="0">
            <a:spAutoFit/>
          </a:bodyPr>
          <a:lstStyle/>
          <a:p>
            <a:r>
              <a:rPr lang="zh-CN" altLang="en-US" dirty="0"/>
              <a:t>目的：补充糖分</a:t>
            </a:r>
            <a:endParaRPr lang="en-US" altLang="zh-CN" dirty="0"/>
          </a:p>
          <a:p>
            <a:r>
              <a:rPr lang="zh-CN" altLang="en-US" dirty="0"/>
              <a:t>方式：奶茶团建</a:t>
            </a:r>
          </a:p>
        </p:txBody>
      </p:sp>
      <p:pic>
        <p:nvPicPr>
          <p:cNvPr id="8" name="图片 7">
            <a:extLst>
              <a:ext uri="{FF2B5EF4-FFF2-40B4-BE49-F238E27FC236}">
                <a16:creationId xmlns:a16="http://schemas.microsoft.com/office/drawing/2014/main" id="{3D93993E-8F18-4DC6-919A-6475DCF929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5856" y="973622"/>
            <a:ext cx="2022498" cy="3594880"/>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396D2399-B129-4D49-BA5F-A1980FD82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976771"/>
            <a:ext cx="1735185" cy="3755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1978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D7CF341-8DE5-4210-B340-6BE83F7C0FCA}"/>
              </a:ext>
            </a:extLst>
          </p:cNvPr>
          <p:cNvGrpSpPr/>
          <p:nvPr/>
        </p:nvGrpSpPr>
        <p:grpSpPr>
          <a:xfrm>
            <a:off x="0" y="2138908"/>
            <a:ext cx="9144000" cy="1296144"/>
            <a:chOff x="-4282523" y="2186464"/>
            <a:chExt cx="9144000" cy="2729894"/>
          </a:xfrm>
        </p:grpSpPr>
        <p:sp>
          <p:nvSpPr>
            <p:cNvPr id="13" name="Rectangle 2" descr="psb">
              <a:extLst>
                <a:ext uri="{FF2B5EF4-FFF2-40B4-BE49-F238E27FC236}">
                  <a16:creationId xmlns:a16="http://schemas.microsoft.com/office/drawing/2014/main" id="{2CBC0B19-0024-4F81-A942-CC3EAF25DCA7}"/>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a:extLst>
                <a:ext uri="{FF2B5EF4-FFF2-40B4-BE49-F238E27FC236}">
                  <a16:creationId xmlns:a16="http://schemas.microsoft.com/office/drawing/2014/main" id="{927A45CF-7F16-40E0-9C22-6732B7065210}"/>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Team Building</a:t>
            </a:r>
          </a:p>
        </p:txBody>
      </p:sp>
      <p:sp>
        <p:nvSpPr>
          <p:cNvPr id="6" name="文本框 5">
            <a:extLst>
              <a:ext uri="{FF2B5EF4-FFF2-40B4-BE49-F238E27FC236}">
                <a16:creationId xmlns:a16="http://schemas.microsoft.com/office/drawing/2014/main" id="{C3DC6F08-60E7-4364-8BF7-68B0B99A7FBC}"/>
              </a:ext>
            </a:extLst>
          </p:cNvPr>
          <p:cNvSpPr txBox="1"/>
          <p:nvPr/>
        </p:nvSpPr>
        <p:spPr>
          <a:xfrm>
            <a:off x="6843156" y="2356093"/>
            <a:ext cx="2160240" cy="86177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目的：补充营养</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促进交流</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方式：地锅鸡聚餐</a:t>
            </a:r>
          </a:p>
        </p:txBody>
      </p:sp>
      <p:pic>
        <p:nvPicPr>
          <p:cNvPr id="3" name="图片 2">
            <a:extLst>
              <a:ext uri="{FF2B5EF4-FFF2-40B4-BE49-F238E27FC236}">
                <a16:creationId xmlns:a16="http://schemas.microsoft.com/office/drawing/2014/main" id="{49BE0D3A-C50F-4905-A872-DA519B40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59" y="1274812"/>
            <a:ext cx="4137361" cy="310302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5749EEA2-5849-43CB-9100-4ECDEAB210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254" y="757735"/>
            <a:ext cx="1953299" cy="4227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184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43D72E9-9202-4D33-907B-8D0316D2F66E}"/>
              </a:ext>
            </a:extLst>
          </p:cNvPr>
          <p:cNvGrpSpPr/>
          <p:nvPr/>
        </p:nvGrpSpPr>
        <p:grpSpPr>
          <a:xfrm>
            <a:off x="0" y="2138908"/>
            <a:ext cx="9144000" cy="1296144"/>
            <a:chOff x="-4282523" y="2186464"/>
            <a:chExt cx="9144000" cy="2729894"/>
          </a:xfrm>
        </p:grpSpPr>
        <p:sp>
          <p:nvSpPr>
            <p:cNvPr id="17" name="Rectangle 2" descr="psb">
              <a:extLst>
                <a:ext uri="{FF2B5EF4-FFF2-40B4-BE49-F238E27FC236}">
                  <a16:creationId xmlns:a16="http://schemas.microsoft.com/office/drawing/2014/main" id="{166E171F-16FD-4F63-A35F-0391AB439FA4}"/>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
              <a:extLst>
                <a:ext uri="{FF2B5EF4-FFF2-40B4-BE49-F238E27FC236}">
                  <a16:creationId xmlns:a16="http://schemas.microsoft.com/office/drawing/2014/main" id="{46D6D6AA-E589-43A8-9BBB-AA0ABE45E859}"/>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Team Building</a:t>
            </a:r>
          </a:p>
        </p:txBody>
      </p:sp>
      <p:sp>
        <p:nvSpPr>
          <p:cNvPr id="6" name="文本框 5">
            <a:extLst>
              <a:ext uri="{FF2B5EF4-FFF2-40B4-BE49-F238E27FC236}">
                <a16:creationId xmlns:a16="http://schemas.microsoft.com/office/drawing/2014/main" id="{C3DC6F08-60E7-4364-8BF7-68B0B99A7FBC}"/>
              </a:ext>
            </a:extLst>
          </p:cNvPr>
          <p:cNvSpPr txBox="1"/>
          <p:nvPr/>
        </p:nvSpPr>
        <p:spPr>
          <a:xfrm>
            <a:off x="6565446" y="2352191"/>
            <a:ext cx="2160240" cy="1077218"/>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目的：完成红色毅行任务</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方式：参观良渚博物院</a:t>
            </a:r>
          </a:p>
        </p:txBody>
      </p:sp>
      <p:pic>
        <p:nvPicPr>
          <p:cNvPr id="9" name="图片 8">
            <a:extLst>
              <a:ext uri="{FF2B5EF4-FFF2-40B4-BE49-F238E27FC236}">
                <a16:creationId xmlns:a16="http://schemas.microsoft.com/office/drawing/2014/main" id="{6319D8A4-BFED-4770-814E-3005F4B11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391" y="1012683"/>
            <a:ext cx="2550625" cy="1912614"/>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CF72C18D-DF29-4F85-9E4C-D8A0FE056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864" y="1013170"/>
            <a:ext cx="2548091" cy="191212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99D61771-D36C-4467-A039-C248144BFD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730527" y="2775578"/>
            <a:ext cx="1796603" cy="2395471"/>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01F28449-B426-4DC4-B4D8-88AE13A900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8069" y="3069108"/>
            <a:ext cx="2707862" cy="2030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3977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dirty="0"/>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4800" dirty="0">
                <a:solidFill>
                  <a:srgbClr val="FFFFFF"/>
                </a:solidFill>
                <a:latin typeface="Impact" panose="020B0806030902050204" pitchFamily="34" charset="0"/>
              </a:rPr>
              <a:t>07</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505771" y="2185438"/>
            <a:ext cx="309056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Arial" panose="020B0604020202020204" pitchFamily="34" charset="0"/>
              <a:buNone/>
            </a:pPr>
            <a:r>
              <a:rPr lang="zh-CN" altLang="en-US" sz="4400" b="1" dirty="0">
                <a:solidFill>
                  <a:srgbClr val="EA5514"/>
                </a:solidFill>
                <a:latin typeface="微软雅黑" panose="020B0503020204020204" pitchFamily="34" charset="-122"/>
                <a:ea typeface="微软雅黑" panose="020B0503020204020204" pitchFamily="34" charset="-122"/>
              </a:rPr>
              <a:t>项目总结</a:t>
            </a:r>
            <a:endParaRPr lang="zh-CN" altLang="en-US" sz="2400" dirty="0">
              <a:solidFill>
                <a:schemeClr val="tx1">
                  <a:lumMod val="50000"/>
                  <a:lumOff val="50000"/>
                </a:schemeClr>
              </a:solidFill>
            </a:endParaRPr>
          </a:p>
        </p:txBody>
      </p:sp>
      <p:cxnSp>
        <p:nvCxnSpPr>
          <p:cNvPr id="37" name="直接连接符 36">
            <a:extLst>
              <a:ext uri="{FF2B5EF4-FFF2-40B4-BE49-F238E27FC236}">
                <a16:creationId xmlns:a16="http://schemas.microsoft.com/office/drawing/2014/main" id="{90E0245F-A1D8-448F-A8ED-74ABA3853735}"/>
              </a:ext>
            </a:extLst>
          </p:cNvPr>
          <p:cNvCxnSpPr/>
          <p:nvPr/>
        </p:nvCxnSpPr>
        <p:spPr>
          <a:xfrm>
            <a:off x="4211960" y="2932643"/>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735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22" presetClass="entr" presetSubtype="8" fill="hold" nodeType="withEffect">
                                      <p:stCondLst>
                                        <p:cond delay="1100"/>
                                      </p:stCondLst>
                                      <p:childTnLst>
                                        <p:set>
                                          <p:cBhvr>
                                            <p:cTn id="206" dur="1" fill="hold">
                                              <p:stCondLst>
                                                <p:cond delay="0"/>
                                              </p:stCondLst>
                                            </p:cTn>
                                            <p:tgtEl>
                                              <p:spTgt spid="37"/>
                                            </p:tgtEl>
                                            <p:attrNameLst>
                                              <p:attrName>style.visibility</p:attrName>
                                            </p:attrNameLst>
                                          </p:cBhvr>
                                          <p:to>
                                            <p:strVal val="visible"/>
                                          </p:to>
                                        </p:set>
                                        <p:animEffect transition="in" filter="wipe(left)">
                                          <p:cBhvr>
                                            <p:cTn id="2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A847E2F-253B-4595-BD13-234DB652E916}"/>
              </a:ext>
            </a:extLst>
          </p:cNvPr>
          <p:cNvGrpSpPr/>
          <p:nvPr/>
        </p:nvGrpSpPr>
        <p:grpSpPr>
          <a:xfrm>
            <a:off x="0" y="1922884"/>
            <a:ext cx="9144000" cy="1563069"/>
            <a:chOff x="-4282523" y="2186464"/>
            <a:chExt cx="9144000" cy="2729894"/>
          </a:xfrm>
        </p:grpSpPr>
        <p:sp>
          <p:nvSpPr>
            <p:cNvPr id="12" name="Rectangle 2" descr="psb">
              <a:extLst>
                <a:ext uri="{FF2B5EF4-FFF2-40B4-BE49-F238E27FC236}">
                  <a16:creationId xmlns:a16="http://schemas.microsoft.com/office/drawing/2014/main" id="{D112FB6D-07C8-40A8-9AA3-8FBD4DDC20ED}"/>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2D1D8642-CD7E-4E6D-954E-44CCBDB1CA89}"/>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Oval 3">
            <a:extLst>
              <a:ext uri="{FF2B5EF4-FFF2-40B4-BE49-F238E27FC236}">
                <a16:creationId xmlns:a16="http://schemas.microsoft.com/office/drawing/2014/main" id="{A3380C88-C401-4C8F-ACF4-A7CDCF3DCF3D}"/>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9" name="Oval 4">
            <a:extLst>
              <a:ext uri="{FF2B5EF4-FFF2-40B4-BE49-F238E27FC236}">
                <a16:creationId xmlns:a16="http://schemas.microsoft.com/office/drawing/2014/main" id="{89EEE40C-6DD5-481E-BD28-972C0D6785C6}"/>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20" name="Oval 5">
            <a:extLst>
              <a:ext uri="{FF2B5EF4-FFF2-40B4-BE49-F238E27FC236}">
                <a16:creationId xmlns:a16="http://schemas.microsoft.com/office/drawing/2014/main" id="{9583309E-A35B-4209-BD72-FA3BD02D400C}"/>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21" name="Rectangle 39">
            <a:extLst>
              <a:ext uri="{FF2B5EF4-FFF2-40B4-BE49-F238E27FC236}">
                <a16:creationId xmlns:a16="http://schemas.microsoft.com/office/drawing/2014/main" id="{31CE6698-75E2-47BC-A6C2-DA353F5F8072}"/>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07</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2" name="Rectangle 39">
            <a:extLst>
              <a:ext uri="{FF2B5EF4-FFF2-40B4-BE49-F238E27FC236}">
                <a16:creationId xmlns:a16="http://schemas.microsoft.com/office/drawing/2014/main" id="{A7B44E83-6729-42EB-895B-7B9D464C5F12}"/>
              </a:ext>
            </a:extLst>
          </p:cNvPr>
          <p:cNvSpPr>
            <a:spLocks noChangeArrowheads="1"/>
          </p:cNvSpPr>
          <p:nvPr/>
        </p:nvSpPr>
        <p:spPr bwMode="auto">
          <a:xfrm>
            <a:off x="837736" y="257408"/>
            <a:ext cx="1502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项目总结报告</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3" name="矩形 2">
            <a:extLst>
              <a:ext uri="{FF2B5EF4-FFF2-40B4-BE49-F238E27FC236}">
                <a16:creationId xmlns:a16="http://schemas.microsoft.com/office/drawing/2014/main" id="{9EAEC9E1-BA2C-4762-AA50-31ECB43C26DF}"/>
              </a:ext>
            </a:extLst>
          </p:cNvPr>
          <p:cNvSpPr/>
          <p:nvPr/>
        </p:nvSpPr>
        <p:spPr>
          <a:xfrm>
            <a:off x="2346644" y="335072"/>
            <a:ext cx="5681740" cy="276999"/>
          </a:xfrm>
          <a:prstGeom prst="rect">
            <a:avLst/>
          </a:prstGeom>
        </p:spPr>
        <p:txBody>
          <a:bodyPr wrap="square">
            <a:spAutoFit/>
          </a:bodyPr>
          <a:lstStyle/>
          <a:p>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是否提交了项目总结报告？是否准备了总结</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？格式和内容符合要求吗？</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27D7E0D-09F9-4D75-A606-E04585454296}"/>
              </a:ext>
            </a:extLst>
          </p:cNvPr>
          <p:cNvPicPr>
            <a:picLocks noChangeAspect="1"/>
          </p:cNvPicPr>
          <p:nvPr/>
        </p:nvPicPr>
        <p:blipFill>
          <a:blip r:embed="rId3"/>
          <a:stretch>
            <a:fillRect/>
          </a:stretch>
        </p:blipFill>
        <p:spPr>
          <a:xfrm>
            <a:off x="971600" y="1202804"/>
            <a:ext cx="6840760" cy="2880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2169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6" presetClass="emph" presetSubtype="0" autoRev="1" fill="hold" grpId="1" nodeType="withEffect">
                                  <p:stCondLst>
                                    <p:cond delay="300"/>
                                  </p:stCondLst>
                                  <p:childTnLst>
                                    <p:animScale>
                                      <p:cBhvr>
                                        <p:cTn id="11" dur="150" fill="hold"/>
                                        <p:tgtEl>
                                          <p:spTgt spid="2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300" fill="hold"/>
                                        <p:tgtEl>
                                          <p:spTgt spid="19"/>
                                        </p:tgtEl>
                                        <p:attrNameLst>
                                          <p:attrName>ppt_w</p:attrName>
                                        </p:attrNameLst>
                                      </p:cBhvr>
                                      <p:tavLst>
                                        <p:tav tm="0">
                                          <p:val>
                                            <p:fltVal val="0"/>
                                          </p:val>
                                        </p:tav>
                                        <p:tav tm="100000">
                                          <p:val>
                                            <p:strVal val="#ppt_w"/>
                                          </p:val>
                                        </p:tav>
                                      </p:tavLst>
                                    </p:anim>
                                    <p:anim calcmode="lin" valueType="num">
                                      <p:cBhvr>
                                        <p:cTn id="15" dur="300" fill="hold"/>
                                        <p:tgtEl>
                                          <p:spTgt spid="19"/>
                                        </p:tgtEl>
                                        <p:attrNameLst>
                                          <p:attrName>ppt_h</p:attrName>
                                        </p:attrNameLst>
                                      </p:cBhvr>
                                      <p:tavLst>
                                        <p:tav tm="0">
                                          <p:val>
                                            <p:fltVal val="0"/>
                                          </p:val>
                                        </p:tav>
                                        <p:tav tm="100000">
                                          <p:val>
                                            <p:strVal val="#ppt_h"/>
                                          </p:val>
                                        </p:tav>
                                      </p:tavLst>
                                    </p:anim>
                                    <p:animEffect transition="in" filter="fade">
                                      <p:cBhvr>
                                        <p:cTn id="16" dur="300"/>
                                        <p:tgtEl>
                                          <p:spTgt spid="19"/>
                                        </p:tgtEl>
                                      </p:cBhvr>
                                    </p:animEffect>
                                  </p:childTnLst>
                                </p:cTn>
                              </p:par>
                              <p:par>
                                <p:cTn id="17" presetID="6" presetClass="emph" presetSubtype="0" autoRev="1" fill="hold" grpId="1" nodeType="withEffect">
                                  <p:stCondLst>
                                    <p:cond delay="600"/>
                                  </p:stCondLst>
                                  <p:childTnLst>
                                    <p:animScale>
                                      <p:cBhvr>
                                        <p:cTn id="18" dur="150" fill="hold"/>
                                        <p:tgtEl>
                                          <p:spTgt spid="1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300" fill="hold"/>
                                        <p:tgtEl>
                                          <p:spTgt spid="18"/>
                                        </p:tgtEl>
                                        <p:attrNameLst>
                                          <p:attrName>ppt_w</p:attrName>
                                        </p:attrNameLst>
                                      </p:cBhvr>
                                      <p:tavLst>
                                        <p:tav tm="0">
                                          <p:val>
                                            <p:fltVal val="0"/>
                                          </p:val>
                                        </p:tav>
                                        <p:tav tm="100000">
                                          <p:val>
                                            <p:strVal val="#ppt_w"/>
                                          </p:val>
                                        </p:tav>
                                      </p:tavLst>
                                    </p:anim>
                                    <p:anim calcmode="lin" valueType="num">
                                      <p:cBhvr>
                                        <p:cTn id="22" dur="300" fill="hold"/>
                                        <p:tgtEl>
                                          <p:spTgt spid="18"/>
                                        </p:tgtEl>
                                        <p:attrNameLst>
                                          <p:attrName>ppt_h</p:attrName>
                                        </p:attrNameLst>
                                      </p:cBhvr>
                                      <p:tavLst>
                                        <p:tav tm="0">
                                          <p:val>
                                            <p:fltVal val="0"/>
                                          </p:val>
                                        </p:tav>
                                        <p:tav tm="100000">
                                          <p:val>
                                            <p:strVal val="#ppt_h"/>
                                          </p:val>
                                        </p:tav>
                                      </p:tavLst>
                                    </p:anim>
                                    <p:animEffect transition="in" filter="fade">
                                      <p:cBhvr>
                                        <p:cTn id="23" dur="300"/>
                                        <p:tgtEl>
                                          <p:spTgt spid="18"/>
                                        </p:tgtEl>
                                      </p:cBhvr>
                                    </p:animEffect>
                                  </p:childTnLst>
                                </p:cTn>
                              </p:par>
                              <p:par>
                                <p:cTn id="24" presetID="6" presetClass="emph" presetSubtype="0" autoRev="1" fill="hold" grpId="1" nodeType="withEffect">
                                  <p:stCondLst>
                                    <p:cond delay="900"/>
                                  </p:stCondLst>
                                  <p:childTnLst>
                                    <p:animScale>
                                      <p:cBhvr>
                                        <p:cTn id="25" dur="150" fill="hold"/>
                                        <p:tgtEl>
                                          <p:spTgt spid="1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par>
                                <p:cTn id="31" presetID="6" presetClass="emph" presetSubtype="0" autoRev="1" fill="hold" grpId="1" nodeType="withEffect">
                                  <p:stCondLst>
                                    <p:cond delay="800"/>
                                  </p:stCondLst>
                                  <p:childTnLst>
                                    <p:animScale>
                                      <p:cBhvr>
                                        <p:cTn id="32" dur="150" fill="hold"/>
                                        <p:tgtEl>
                                          <p:spTgt spid="21"/>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p:bldP spid="21" grpId="1"/>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D9427C2-BE96-4602-BE61-B8D365765056}"/>
              </a:ext>
            </a:extLst>
          </p:cNvPr>
          <p:cNvGrpSpPr/>
          <p:nvPr/>
        </p:nvGrpSpPr>
        <p:grpSpPr>
          <a:xfrm>
            <a:off x="0" y="1789421"/>
            <a:ext cx="9144000" cy="1563069"/>
            <a:chOff x="-4282523" y="2186464"/>
            <a:chExt cx="9144000" cy="2729894"/>
          </a:xfrm>
        </p:grpSpPr>
        <p:sp>
          <p:nvSpPr>
            <p:cNvPr id="12" name="Rectangle 2" descr="psb">
              <a:extLst>
                <a:ext uri="{FF2B5EF4-FFF2-40B4-BE49-F238E27FC236}">
                  <a16:creationId xmlns:a16="http://schemas.microsoft.com/office/drawing/2014/main" id="{2A40CCF0-4862-44E3-A334-0ACBCB72CB7B}"/>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81807A70-D1BE-45E5-ACFE-1686C0C29C01}"/>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Oval 3">
            <a:extLst>
              <a:ext uri="{FF2B5EF4-FFF2-40B4-BE49-F238E27FC236}">
                <a16:creationId xmlns:a16="http://schemas.microsoft.com/office/drawing/2014/main" id="{A3380C88-C401-4C8F-ACF4-A7CDCF3DCF3D}"/>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9" name="Oval 4">
            <a:extLst>
              <a:ext uri="{FF2B5EF4-FFF2-40B4-BE49-F238E27FC236}">
                <a16:creationId xmlns:a16="http://schemas.microsoft.com/office/drawing/2014/main" id="{89EEE40C-6DD5-481E-BD28-972C0D6785C6}"/>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20" name="Oval 5">
            <a:extLst>
              <a:ext uri="{FF2B5EF4-FFF2-40B4-BE49-F238E27FC236}">
                <a16:creationId xmlns:a16="http://schemas.microsoft.com/office/drawing/2014/main" id="{9583309E-A35B-4209-BD72-FA3BD02D400C}"/>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21" name="Rectangle 39">
            <a:extLst>
              <a:ext uri="{FF2B5EF4-FFF2-40B4-BE49-F238E27FC236}">
                <a16:creationId xmlns:a16="http://schemas.microsoft.com/office/drawing/2014/main" id="{31CE6698-75E2-47BC-A6C2-DA353F5F8072}"/>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07</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2" name="Rectangle 39">
            <a:extLst>
              <a:ext uri="{FF2B5EF4-FFF2-40B4-BE49-F238E27FC236}">
                <a16:creationId xmlns:a16="http://schemas.microsoft.com/office/drawing/2014/main" id="{A7B44E83-6729-42EB-895B-7B9D464C5F12}"/>
              </a:ext>
            </a:extLst>
          </p:cNvPr>
          <p:cNvSpPr>
            <a:spLocks noChangeArrowheads="1"/>
          </p:cNvSpPr>
          <p:nvPr/>
        </p:nvSpPr>
        <p:spPr bwMode="auto">
          <a:xfrm>
            <a:off x="837736" y="257408"/>
            <a:ext cx="1502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项目总结报告</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3" name="矩形 2">
            <a:extLst>
              <a:ext uri="{FF2B5EF4-FFF2-40B4-BE49-F238E27FC236}">
                <a16:creationId xmlns:a16="http://schemas.microsoft.com/office/drawing/2014/main" id="{9EAEC9E1-BA2C-4762-AA50-31ECB43C26DF}"/>
              </a:ext>
            </a:extLst>
          </p:cNvPr>
          <p:cNvSpPr/>
          <p:nvPr/>
        </p:nvSpPr>
        <p:spPr>
          <a:xfrm>
            <a:off x="2346644" y="335072"/>
            <a:ext cx="6185796" cy="276999"/>
          </a:xfrm>
          <a:prstGeom prst="rect">
            <a:avLst/>
          </a:prstGeom>
        </p:spPr>
        <p:txBody>
          <a:bodyPr wrap="square">
            <a:spAutoFit/>
          </a:bodyPr>
          <a:lstStyle/>
          <a:p>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1200" b="1" dirty="0">
                <a:latin typeface="微软雅黑" panose="020B0503020204020204" pitchFamily="34" charset="-122"/>
                <a:ea typeface="微软雅黑" panose="020B0503020204020204" pitchFamily="34" charset="-122"/>
              </a:rPr>
              <a:t>项目总结报告中是否总结了项目执行中的问题、经验和教训？分析了相关原因吗？</a:t>
            </a:r>
            <a:endParaRPr lang="zh-CN" altLang="en-US" sz="12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414D52B-2371-497B-8D05-FF0207BD6E50}"/>
              </a:ext>
            </a:extLst>
          </p:cNvPr>
          <p:cNvPicPr>
            <a:picLocks noChangeAspect="1"/>
          </p:cNvPicPr>
          <p:nvPr/>
        </p:nvPicPr>
        <p:blipFill>
          <a:blip r:embed="rId3"/>
          <a:stretch>
            <a:fillRect/>
          </a:stretch>
        </p:blipFill>
        <p:spPr>
          <a:xfrm>
            <a:off x="731654" y="770756"/>
            <a:ext cx="5730737" cy="219475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C6F3F325-4BDF-4A02-AFE5-8584033A18DD}"/>
              </a:ext>
            </a:extLst>
          </p:cNvPr>
          <p:cNvPicPr>
            <a:picLocks noChangeAspect="1"/>
          </p:cNvPicPr>
          <p:nvPr/>
        </p:nvPicPr>
        <p:blipFill>
          <a:blip r:embed="rId4"/>
          <a:stretch>
            <a:fillRect/>
          </a:stretch>
        </p:blipFill>
        <p:spPr>
          <a:xfrm>
            <a:off x="4283968" y="1147356"/>
            <a:ext cx="3976605" cy="3619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859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6" presetClass="emph" presetSubtype="0" autoRev="1" fill="hold" grpId="1" nodeType="withEffect">
                                  <p:stCondLst>
                                    <p:cond delay="300"/>
                                  </p:stCondLst>
                                  <p:childTnLst>
                                    <p:animScale>
                                      <p:cBhvr>
                                        <p:cTn id="11" dur="150" fill="hold"/>
                                        <p:tgtEl>
                                          <p:spTgt spid="2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300" fill="hold"/>
                                        <p:tgtEl>
                                          <p:spTgt spid="19"/>
                                        </p:tgtEl>
                                        <p:attrNameLst>
                                          <p:attrName>ppt_w</p:attrName>
                                        </p:attrNameLst>
                                      </p:cBhvr>
                                      <p:tavLst>
                                        <p:tav tm="0">
                                          <p:val>
                                            <p:fltVal val="0"/>
                                          </p:val>
                                        </p:tav>
                                        <p:tav tm="100000">
                                          <p:val>
                                            <p:strVal val="#ppt_w"/>
                                          </p:val>
                                        </p:tav>
                                      </p:tavLst>
                                    </p:anim>
                                    <p:anim calcmode="lin" valueType="num">
                                      <p:cBhvr>
                                        <p:cTn id="15" dur="300" fill="hold"/>
                                        <p:tgtEl>
                                          <p:spTgt spid="19"/>
                                        </p:tgtEl>
                                        <p:attrNameLst>
                                          <p:attrName>ppt_h</p:attrName>
                                        </p:attrNameLst>
                                      </p:cBhvr>
                                      <p:tavLst>
                                        <p:tav tm="0">
                                          <p:val>
                                            <p:fltVal val="0"/>
                                          </p:val>
                                        </p:tav>
                                        <p:tav tm="100000">
                                          <p:val>
                                            <p:strVal val="#ppt_h"/>
                                          </p:val>
                                        </p:tav>
                                      </p:tavLst>
                                    </p:anim>
                                    <p:animEffect transition="in" filter="fade">
                                      <p:cBhvr>
                                        <p:cTn id="16" dur="300"/>
                                        <p:tgtEl>
                                          <p:spTgt spid="19"/>
                                        </p:tgtEl>
                                      </p:cBhvr>
                                    </p:animEffect>
                                  </p:childTnLst>
                                </p:cTn>
                              </p:par>
                              <p:par>
                                <p:cTn id="17" presetID="6" presetClass="emph" presetSubtype="0" autoRev="1" fill="hold" grpId="1" nodeType="withEffect">
                                  <p:stCondLst>
                                    <p:cond delay="600"/>
                                  </p:stCondLst>
                                  <p:childTnLst>
                                    <p:animScale>
                                      <p:cBhvr>
                                        <p:cTn id="18" dur="150" fill="hold"/>
                                        <p:tgtEl>
                                          <p:spTgt spid="1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300" fill="hold"/>
                                        <p:tgtEl>
                                          <p:spTgt spid="18"/>
                                        </p:tgtEl>
                                        <p:attrNameLst>
                                          <p:attrName>ppt_w</p:attrName>
                                        </p:attrNameLst>
                                      </p:cBhvr>
                                      <p:tavLst>
                                        <p:tav tm="0">
                                          <p:val>
                                            <p:fltVal val="0"/>
                                          </p:val>
                                        </p:tav>
                                        <p:tav tm="100000">
                                          <p:val>
                                            <p:strVal val="#ppt_w"/>
                                          </p:val>
                                        </p:tav>
                                      </p:tavLst>
                                    </p:anim>
                                    <p:anim calcmode="lin" valueType="num">
                                      <p:cBhvr>
                                        <p:cTn id="22" dur="300" fill="hold"/>
                                        <p:tgtEl>
                                          <p:spTgt spid="18"/>
                                        </p:tgtEl>
                                        <p:attrNameLst>
                                          <p:attrName>ppt_h</p:attrName>
                                        </p:attrNameLst>
                                      </p:cBhvr>
                                      <p:tavLst>
                                        <p:tav tm="0">
                                          <p:val>
                                            <p:fltVal val="0"/>
                                          </p:val>
                                        </p:tav>
                                        <p:tav tm="100000">
                                          <p:val>
                                            <p:strVal val="#ppt_h"/>
                                          </p:val>
                                        </p:tav>
                                      </p:tavLst>
                                    </p:anim>
                                    <p:animEffect transition="in" filter="fade">
                                      <p:cBhvr>
                                        <p:cTn id="23" dur="300"/>
                                        <p:tgtEl>
                                          <p:spTgt spid="18"/>
                                        </p:tgtEl>
                                      </p:cBhvr>
                                    </p:animEffect>
                                  </p:childTnLst>
                                </p:cTn>
                              </p:par>
                              <p:par>
                                <p:cTn id="24" presetID="6" presetClass="emph" presetSubtype="0" autoRev="1" fill="hold" grpId="1" nodeType="withEffect">
                                  <p:stCondLst>
                                    <p:cond delay="900"/>
                                  </p:stCondLst>
                                  <p:childTnLst>
                                    <p:animScale>
                                      <p:cBhvr>
                                        <p:cTn id="25" dur="150" fill="hold"/>
                                        <p:tgtEl>
                                          <p:spTgt spid="1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par>
                                <p:cTn id="31" presetID="6" presetClass="emph" presetSubtype="0" autoRev="1" fill="hold" grpId="1" nodeType="withEffect">
                                  <p:stCondLst>
                                    <p:cond delay="800"/>
                                  </p:stCondLst>
                                  <p:childTnLst>
                                    <p:animScale>
                                      <p:cBhvr>
                                        <p:cTn id="32" dur="150" fill="hold"/>
                                        <p:tgtEl>
                                          <p:spTgt spid="21"/>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p:bldP spid="21" grpId="1"/>
      <p:bldP spid="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3079F14-92EF-4414-A3C3-50E022E6CEDF}"/>
              </a:ext>
            </a:extLst>
          </p:cNvPr>
          <p:cNvGrpSpPr/>
          <p:nvPr/>
        </p:nvGrpSpPr>
        <p:grpSpPr>
          <a:xfrm>
            <a:off x="0" y="1848474"/>
            <a:ext cx="9144000" cy="1563069"/>
            <a:chOff x="-4282523" y="2186464"/>
            <a:chExt cx="9144000" cy="2729894"/>
          </a:xfrm>
        </p:grpSpPr>
        <p:sp>
          <p:nvSpPr>
            <p:cNvPr id="15" name="Rectangle 2" descr="psb">
              <a:extLst>
                <a:ext uri="{FF2B5EF4-FFF2-40B4-BE49-F238E27FC236}">
                  <a16:creationId xmlns:a16="http://schemas.microsoft.com/office/drawing/2014/main" id="{8AC147BE-43AF-46E0-AF87-0B9A39525803}"/>
                </a:ext>
              </a:extLst>
            </p:cNvPr>
            <p:cNvSpPr>
              <a:spLocks noChangeArrowheads="1"/>
            </p:cNvSpPr>
            <p:nvPr/>
          </p:nvSpPr>
          <p:spPr bwMode="auto">
            <a:xfrm>
              <a:off x="-4282523" y="2201733"/>
              <a:ext cx="9144000" cy="2714625"/>
            </a:xfrm>
            <a:prstGeom prst="rect">
              <a:avLst/>
            </a:prstGeom>
            <a:blipFill dpi="0" rotWithShape="1">
              <a:blip r:embed="rId2" cstate="print"/>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3">
              <a:extLst>
                <a:ext uri="{FF2B5EF4-FFF2-40B4-BE49-F238E27FC236}">
                  <a16:creationId xmlns:a16="http://schemas.microsoft.com/office/drawing/2014/main" id="{96CC5568-65AE-4C34-870B-AFE9E3A47DF9}"/>
                </a:ext>
              </a:extLst>
            </p:cNvPr>
            <p:cNvSpPr>
              <a:spLocks noChangeArrowheads="1"/>
            </p:cNvSpPr>
            <p:nvPr/>
          </p:nvSpPr>
          <p:spPr bwMode="auto">
            <a:xfrm>
              <a:off x="-4282523" y="2186464"/>
              <a:ext cx="9144000" cy="2729894"/>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Oval 3">
            <a:extLst>
              <a:ext uri="{FF2B5EF4-FFF2-40B4-BE49-F238E27FC236}">
                <a16:creationId xmlns:a16="http://schemas.microsoft.com/office/drawing/2014/main" id="{A3380C88-C401-4C8F-ACF4-A7CDCF3DCF3D}"/>
              </a:ext>
            </a:extLst>
          </p:cNvPr>
          <p:cNvSpPr>
            <a:spLocks noChangeArrowheads="1"/>
          </p:cNvSpPr>
          <p:nvPr/>
        </p:nvSpPr>
        <p:spPr bwMode="auto">
          <a:xfrm>
            <a:off x="-24562" y="204624"/>
            <a:ext cx="263828" cy="260897"/>
          </a:xfrm>
          <a:prstGeom prst="ellipse">
            <a:avLst/>
          </a:prstGeom>
          <a:solidFill>
            <a:srgbClr val="A9D25A">
              <a:alpha val="80000"/>
            </a:srgbClr>
          </a:solidFill>
          <a:ln>
            <a:noFill/>
          </a:ln>
        </p:spPr>
        <p:txBody>
          <a:bodyPr/>
          <a:lstStyle/>
          <a:p>
            <a:endParaRPr lang="zh-CN" altLang="en-US"/>
          </a:p>
        </p:txBody>
      </p:sp>
      <p:sp>
        <p:nvSpPr>
          <p:cNvPr id="19" name="Oval 4">
            <a:extLst>
              <a:ext uri="{FF2B5EF4-FFF2-40B4-BE49-F238E27FC236}">
                <a16:creationId xmlns:a16="http://schemas.microsoft.com/office/drawing/2014/main" id="{89EEE40C-6DD5-481E-BD28-972C0D6785C6}"/>
              </a:ext>
            </a:extLst>
          </p:cNvPr>
          <p:cNvSpPr>
            <a:spLocks noChangeArrowheads="1"/>
          </p:cNvSpPr>
          <p:nvPr/>
        </p:nvSpPr>
        <p:spPr bwMode="auto">
          <a:xfrm>
            <a:off x="149905" y="336417"/>
            <a:ext cx="263828" cy="260897"/>
          </a:xfrm>
          <a:prstGeom prst="ellipse">
            <a:avLst/>
          </a:prstGeom>
          <a:solidFill>
            <a:srgbClr val="98D2E3">
              <a:alpha val="80000"/>
            </a:srgbClr>
          </a:solidFill>
          <a:ln>
            <a:noFill/>
          </a:ln>
        </p:spPr>
        <p:txBody>
          <a:bodyPr/>
          <a:lstStyle/>
          <a:p>
            <a:endParaRPr lang="zh-CN" altLang="en-US"/>
          </a:p>
        </p:txBody>
      </p:sp>
      <p:sp>
        <p:nvSpPr>
          <p:cNvPr id="20" name="Oval 5">
            <a:extLst>
              <a:ext uri="{FF2B5EF4-FFF2-40B4-BE49-F238E27FC236}">
                <a16:creationId xmlns:a16="http://schemas.microsoft.com/office/drawing/2014/main" id="{9583309E-A35B-4209-BD72-FA3BD02D400C}"/>
              </a:ext>
            </a:extLst>
          </p:cNvPr>
          <p:cNvSpPr>
            <a:spLocks noChangeArrowheads="1"/>
          </p:cNvSpPr>
          <p:nvPr/>
        </p:nvSpPr>
        <p:spPr bwMode="auto">
          <a:xfrm>
            <a:off x="328627" y="147808"/>
            <a:ext cx="458394" cy="450850"/>
          </a:xfrm>
          <a:prstGeom prst="ellipse">
            <a:avLst/>
          </a:prstGeom>
          <a:solidFill>
            <a:srgbClr val="EA5514">
              <a:alpha val="80000"/>
            </a:srgbClr>
          </a:solidFill>
          <a:ln>
            <a:noFill/>
          </a:ln>
        </p:spPr>
        <p:txBody>
          <a:bodyPr/>
          <a:lstStyle/>
          <a:p>
            <a:endParaRPr lang="zh-CN" altLang="en-US"/>
          </a:p>
        </p:txBody>
      </p:sp>
      <p:sp>
        <p:nvSpPr>
          <p:cNvPr id="21" name="Rectangle 39">
            <a:extLst>
              <a:ext uri="{FF2B5EF4-FFF2-40B4-BE49-F238E27FC236}">
                <a16:creationId xmlns:a16="http://schemas.microsoft.com/office/drawing/2014/main" id="{31CE6698-75E2-47BC-A6C2-DA353F5F8072}"/>
              </a:ext>
            </a:extLst>
          </p:cNvPr>
          <p:cNvSpPr>
            <a:spLocks noChangeArrowheads="1"/>
          </p:cNvSpPr>
          <p:nvPr/>
        </p:nvSpPr>
        <p:spPr bwMode="auto">
          <a:xfrm>
            <a:off x="371229" y="255788"/>
            <a:ext cx="373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07</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2" name="Rectangle 39">
            <a:extLst>
              <a:ext uri="{FF2B5EF4-FFF2-40B4-BE49-F238E27FC236}">
                <a16:creationId xmlns:a16="http://schemas.microsoft.com/office/drawing/2014/main" id="{A7B44E83-6729-42EB-895B-7B9D464C5F12}"/>
              </a:ext>
            </a:extLst>
          </p:cNvPr>
          <p:cNvSpPr>
            <a:spLocks noChangeArrowheads="1"/>
          </p:cNvSpPr>
          <p:nvPr/>
        </p:nvSpPr>
        <p:spPr bwMode="auto">
          <a:xfrm>
            <a:off x="837736" y="257408"/>
            <a:ext cx="1502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绩效评价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3" name="矩形 2">
            <a:extLst>
              <a:ext uri="{FF2B5EF4-FFF2-40B4-BE49-F238E27FC236}">
                <a16:creationId xmlns:a16="http://schemas.microsoft.com/office/drawing/2014/main" id="{9EAEC9E1-BA2C-4762-AA50-31ECB43C26DF}"/>
              </a:ext>
            </a:extLst>
          </p:cNvPr>
          <p:cNvSpPr/>
          <p:nvPr/>
        </p:nvSpPr>
        <p:spPr>
          <a:xfrm>
            <a:off x="2346644" y="335072"/>
            <a:ext cx="6185796" cy="461665"/>
          </a:xfrm>
          <a:prstGeom prst="rect">
            <a:avLst/>
          </a:prstGeom>
        </p:spPr>
        <p:txBody>
          <a:bodyPr wrap="square">
            <a:spAutoFit/>
          </a:bodyPr>
          <a:lstStyle/>
          <a:p>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53.</a:t>
            </a:r>
            <a:r>
              <a:rPr lang="zh-CN" altLang="zh-CN" sz="1200" b="1" dirty="0">
                <a:latin typeface="微软雅黑" panose="020B0503020204020204" pitchFamily="34" charset="-122"/>
                <a:ea typeface="微软雅黑" panose="020B0503020204020204" pitchFamily="34" charset="-122"/>
              </a:rPr>
              <a:t>项目总结报告中是否给出了每个项目成员的合适评价？是否进行了成员的绩效排序和打分？</a:t>
            </a:r>
            <a:endParaRPr lang="zh-CN" altLang="en-US" sz="1200"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075534F-5978-4CEA-914A-50ACC03AA83D}"/>
              </a:ext>
            </a:extLst>
          </p:cNvPr>
          <p:cNvGraphicFramePr>
            <a:graphicFrameLocks noGrp="1"/>
          </p:cNvGraphicFramePr>
          <p:nvPr>
            <p:extLst>
              <p:ext uri="{D42A27DB-BD31-4B8C-83A1-F6EECF244321}">
                <p14:modId xmlns:p14="http://schemas.microsoft.com/office/powerpoint/2010/main" val="3714883099"/>
              </p:ext>
            </p:extLst>
          </p:nvPr>
        </p:nvGraphicFramePr>
        <p:xfrm>
          <a:off x="377220" y="1312236"/>
          <a:ext cx="1930400" cy="876300"/>
        </p:xfrm>
        <a:graphic>
          <a:graphicData uri="http://schemas.openxmlformats.org/drawingml/2006/table">
            <a:tbl>
              <a:tblPr firstRow="1" firstCol="1" bandRow="1">
                <a:tableStyleId>{5C22544A-7EE6-4342-B048-85BDC9FD1C3A}</a:tableStyleId>
              </a:tblPr>
              <a:tblGrid>
                <a:gridCol w="812800">
                  <a:extLst>
                    <a:ext uri="{9D8B030D-6E8A-4147-A177-3AD203B41FA5}">
                      <a16:colId xmlns:a16="http://schemas.microsoft.com/office/drawing/2014/main" val="1668212413"/>
                    </a:ext>
                  </a:extLst>
                </a:gridCol>
                <a:gridCol w="1117600">
                  <a:extLst>
                    <a:ext uri="{9D8B030D-6E8A-4147-A177-3AD203B41FA5}">
                      <a16:colId xmlns:a16="http://schemas.microsoft.com/office/drawing/2014/main" val="3465428959"/>
                    </a:ext>
                  </a:extLst>
                </a:gridCol>
              </a:tblGrid>
              <a:tr h="175260">
                <a:tc>
                  <a:txBody>
                    <a:bodyPr/>
                    <a:lstStyle/>
                    <a:p>
                      <a:pPr algn="ctr">
                        <a:spcAft>
                          <a:spcPts val="0"/>
                        </a:spcAft>
                      </a:pPr>
                      <a:r>
                        <a:rPr lang="zh-CN" sz="1100" kern="0">
                          <a:effectLst/>
                        </a:rPr>
                        <a:t>朱邦杰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100" kern="0">
                          <a:effectLst/>
                        </a:rPr>
                        <a:t>85.325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34760677"/>
                  </a:ext>
                </a:extLst>
              </a:tr>
              <a:tr h="175260">
                <a:tc>
                  <a:txBody>
                    <a:bodyPr/>
                    <a:lstStyle/>
                    <a:p>
                      <a:pPr algn="ctr">
                        <a:spcAft>
                          <a:spcPts val="0"/>
                        </a:spcAft>
                      </a:pPr>
                      <a:r>
                        <a:rPr lang="zh-CN" sz="1100" kern="0">
                          <a:effectLst/>
                        </a:rPr>
                        <a:t>刘哲</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100" kern="0" dirty="0">
                          <a:effectLst/>
                        </a:rPr>
                        <a:t>87.56875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998755956"/>
                  </a:ext>
                </a:extLst>
              </a:tr>
              <a:tr h="175260">
                <a:tc>
                  <a:txBody>
                    <a:bodyPr/>
                    <a:lstStyle/>
                    <a:p>
                      <a:pPr algn="ctr">
                        <a:spcAft>
                          <a:spcPts val="0"/>
                        </a:spcAft>
                      </a:pPr>
                      <a:r>
                        <a:rPr lang="zh-CN" sz="1100" kern="0">
                          <a:effectLst/>
                        </a:rPr>
                        <a:t>童峻涛</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100" kern="0">
                          <a:effectLst/>
                        </a:rPr>
                        <a:t>87.815625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14619464"/>
                  </a:ext>
                </a:extLst>
              </a:tr>
              <a:tr h="175260">
                <a:tc>
                  <a:txBody>
                    <a:bodyPr/>
                    <a:lstStyle/>
                    <a:p>
                      <a:pPr algn="ctr">
                        <a:spcAft>
                          <a:spcPts val="0"/>
                        </a:spcAft>
                      </a:pPr>
                      <a:r>
                        <a:rPr lang="zh-CN" sz="1100" kern="0">
                          <a:effectLst/>
                        </a:rPr>
                        <a:t>牛旷野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100" kern="0">
                          <a:effectLst/>
                        </a:rPr>
                        <a:t>86.784375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78555596"/>
                  </a:ext>
                </a:extLst>
              </a:tr>
              <a:tr h="175260">
                <a:tc>
                  <a:txBody>
                    <a:bodyPr/>
                    <a:lstStyle/>
                    <a:p>
                      <a:pPr algn="ctr">
                        <a:spcAft>
                          <a:spcPts val="0"/>
                        </a:spcAft>
                      </a:pPr>
                      <a:r>
                        <a:rPr lang="zh-CN" sz="1100" kern="0">
                          <a:effectLst/>
                        </a:rPr>
                        <a:t>徐任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100" kern="0" dirty="0">
                          <a:effectLst/>
                        </a:rPr>
                        <a:t>86.50625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59445953"/>
                  </a:ext>
                </a:extLst>
              </a:tr>
            </a:tbl>
          </a:graphicData>
        </a:graphic>
      </p:graphicFrame>
      <p:sp>
        <p:nvSpPr>
          <p:cNvPr id="6" name="文本框 5">
            <a:extLst>
              <a:ext uri="{FF2B5EF4-FFF2-40B4-BE49-F238E27FC236}">
                <a16:creationId xmlns:a16="http://schemas.microsoft.com/office/drawing/2014/main" id="{D3DE776F-1879-4421-B489-964276500B7A}"/>
              </a:ext>
            </a:extLst>
          </p:cNvPr>
          <p:cNvSpPr txBox="1"/>
          <p:nvPr/>
        </p:nvSpPr>
        <p:spPr>
          <a:xfrm>
            <a:off x="328627" y="770781"/>
            <a:ext cx="1718040" cy="369332"/>
          </a:xfrm>
          <a:prstGeom prst="rect">
            <a:avLst/>
          </a:prstGeom>
          <a:noFill/>
        </p:spPr>
        <p:txBody>
          <a:bodyPr wrap="square" rtlCol="0">
            <a:spAutoFit/>
          </a:bodyPr>
          <a:lstStyle/>
          <a:p>
            <a:r>
              <a:rPr lang="zh-CN" altLang="en-US" b="1" dirty="0">
                <a:solidFill>
                  <a:srgbClr val="EA5514"/>
                </a:solidFill>
                <a:latin typeface="微软雅黑" panose="020B0503020204020204" pitchFamily="34" charset="-122"/>
                <a:ea typeface="微软雅黑" panose="020B0503020204020204" pitchFamily="34" charset="-122"/>
              </a:rPr>
              <a:t>综合评分：</a:t>
            </a:r>
          </a:p>
        </p:txBody>
      </p:sp>
      <p:pic>
        <p:nvPicPr>
          <p:cNvPr id="7" name="图片 6">
            <a:extLst>
              <a:ext uri="{FF2B5EF4-FFF2-40B4-BE49-F238E27FC236}">
                <a16:creationId xmlns:a16="http://schemas.microsoft.com/office/drawing/2014/main" id="{4658C484-9ACC-4B63-9AE3-E01ACA9AFBF9}"/>
              </a:ext>
            </a:extLst>
          </p:cNvPr>
          <p:cNvPicPr>
            <a:picLocks noChangeAspect="1"/>
          </p:cNvPicPr>
          <p:nvPr/>
        </p:nvPicPr>
        <p:blipFill>
          <a:blip r:embed="rId3"/>
          <a:stretch>
            <a:fillRect/>
          </a:stretch>
        </p:blipFill>
        <p:spPr>
          <a:xfrm>
            <a:off x="301150" y="2336901"/>
            <a:ext cx="2575187" cy="2682216"/>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EC06427F-D55B-4B20-A004-FBB2A8D4F110}"/>
              </a:ext>
            </a:extLst>
          </p:cNvPr>
          <p:cNvPicPr>
            <a:picLocks noChangeAspect="1"/>
          </p:cNvPicPr>
          <p:nvPr/>
        </p:nvPicPr>
        <p:blipFill>
          <a:blip r:embed="rId4"/>
          <a:stretch>
            <a:fillRect/>
          </a:stretch>
        </p:blipFill>
        <p:spPr>
          <a:xfrm>
            <a:off x="3686461" y="938629"/>
            <a:ext cx="4824536" cy="3882926"/>
          </a:xfrm>
          <a:prstGeom prst="rect">
            <a:avLst/>
          </a:prstGeom>
        </p:spPr>
      </p:pic>
    </p:spTree>
    <p:extLst>
      <p:ext uri="{BB962C8B-B14F-4D97-AF65-F5344CB8AC3E}">
        <p14:creationId xmlns:p14="http://schemas.microsoft.com/office/powerpoint/2010/main" val="359986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6" presetClass="emph" presetSubtype="0" autoRev="1" fill="hold" grpId="1" nodeType="withEffect">
                                  <p:stCondLst>
                                    <p:cond delay="300"/>
                                  </p:stCondLst>
                                  <p:childTnLst>
                                    <p:animScale>
                                      <p:cBhvr>
                                        <p:cTn id="11" dur="150" fill="hold"/>
                                        <p:tgtEl>
                                          <p:spTgt spid="2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300" fill="hold"/>
                                        <p:tgtEl>
                                          <p:spTgt spid="19"/>
                                        </p:tgtEl>
                                        <p:attrNameLst>
                                          <p:attrName>ppt_w</p:attrName>
                                        </p:attrNameLst>
                                      </p:cBhvr>
                                      <p:tavLst>
                                        <p:tav tm="0">
                                          <p:val>
                                            <p:fltVal val="0"/>
                                          </p:val>
                                        </p:tav>
                                        <p:tav tm="100000">
                                          <p:val>
                                            <p:strVal val="#ppt_w"/>
                                          </p:val>
                                        </p:tav>
                                      </p:tavLst>
                                    </p:anim>
                                    <p:anim calcmode="lin" valueType="num">
                                      <p:cBhvr>
                                        <p:cTn id="15" dur="300" fill="hold"/>
                                        <p:tgtEl>
                                          <p:spTgt spid="19"/>
                                        </p:tgtEl>
                                        <p:attrNameLst>
                                          <p:attrName>ppt_h</p:attrName>
                                        </p:attrNameLst>
                                      </p:cBhvr>
                                      <p:tavLst>
                                        <p:tav tm="0">
                                          <p:val>
                                            <p:fltVal val="0"/>
                                          </p:val>
                                        </p:tav>
                                        <p:tav tm="100000">
                                          <p:val>
                                            <p:strVal val="#ppt_h"/>
                                          </p:val>
                                        </p:tav>
                                      </p:tavLst>
                                    </p:anim>
                                    <p:animEffect transition="in" filter="fade">
                                      <p:cBhvr>
                                        <p:cTn id="16" dur="300"/>
                                        <p:tgtEl>
                                          <p:spTgt spid="19"/>
                                        </p:tgtEl>
                                      </p:cBhvr>
                                    </p:animEffect>
                                  </p:childTnLst>
                                </p:cTn>
                              </p:par>
                              <p:par>
                                <p:cTn id="17" presetID="6" presetClass="emph" presetSubtype="0" autoRev="1" fill="hold" grpId="1" nodeType="withEffect">
                                  <p:stCondLst>
                                    <p:cond delay="600"/>
                                  </p:stCondLst>
                                  <p:childTnLst>
                                    <p:animScale>
                                      <p:cBhvr>
                                        <p:cTn id="18" dur="150" fill="hold"/>
                                        <p:tgtEl>
                                          <p:spTgt spid="1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300" fill="hold"/>
                                        <p:tgtEl>
                                          <p:spTgt spid="18"/>
                                        </p:tgtEl>
                                        <p:attrNameLst>
                                          <p:attrName>ppt_w</p:attrName>
                                        </p:attrNameLst>
                                      </p:cBhvr>
                                      <p:tavLst>
                                        <p:tav tm="0">
                                          <p:val>
                                            <p:fltVal val="0"/>
                                          </p:val>
                                        </p:tav>
                                        <p:tav tm="100000">
                                          <p:val>
                                            <p:strVal val="#ppt_w"/>
                                          </p:val>
                                        </p:tav>
                                      </p:tavLst>
                                    </p:anim>
                                    <p:anim calcmode="lin" valueType="num">
                                      <p:cBhvr>
                                        <p:cTn id="22" dur="300" fill="hold"/>
                                        <p:tgtEl>
                                          <p:spTgt spid="18"/>
                                        </p:tgtEl>
                                        <p:attrNameLst>
                                          <p:attrName>ppt_h</p:attrName>
                                        </p:attrNameLst>
                                      </p:cBhvr>
                                      <p:tavLst>
                                        <p:tav tm="0">
                                          <p:val>
                                            <p:fltVal val="0"/>
                                          </p:val>
                                        </p:tav>
                                        <p:tav tm="100000">
                                          <p:val>
                                            <p:strVal val="#ppt_h"/>
                                          </p:val>
                                        </p:tav>
                                      </p:tavLst>
                                    </p:anim>
                                    <p:animEffect transition="in" filter="fade">
                                      <p:cBhvr>
                                        <p:cTn id="23" dur="300"/>
                                        <p:tgtEl>
                                          <p:spTgt spid="18"/>
                                        </p:tgtEl>
                                      </p:cBhvr>
                                    </p:animEffect>
                                  </p:childTnLst>
                                </p:cTn>
                              </p:par>
                              <p:par>
                                <p:cTn id="24" presetID="6" presetClass="emph" presetSubtype="0" autoRev="1" fill="hold" grpId="1" nodeType="withEffect">
                                  <p:stCondLst>
                                    <p:cond delay="900"/>
                                  </p:stCondLst>
                                  <p:childTnLst>
                                    <p:animScale>
                                      <p:cBhvr>
                                        <p:cTn id="25" dur="150" fill="hold"/>
                                        <p:tgtEl>
                                          <p:spTgt spid="1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par>
                                <p:cTn id="31" presetID="6" presetClass="emph" presetSubtype="0" autoRev="1" fill="hold" grpId="1" nodeType="withEffect">
                                  <p:stCondLst>
                                    <p:cond delay="800"/>
                                  </p:stCondLst>
                                  <p:childTnLst>
                                    <p:animScale>
                                      <p:cBhvr>
                                        <p:cTn id="32" dur="150" fill="hold"/>
                                        <p:tgtEl>
                                          <p:spTgt spid="21"/>
                                        </p:tgtEl>
                                      </p:cBhvr>
                                      <p:by x="110000" y="110000"/>
                                    </p:animScale>
                                  </p:childTnLst>
                                </p:cTn>
                              </p:par>
                              <p:par>
                                <p:cTn id="33" presetID="22" presetClass="entr" presetSubtype="8"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p:bldP spid="21" grpId="1"/>
      <p:bldP spid="2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07</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项目个人总结</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矩形 8">
            <a:extLst>
              <a:ext uri="{FF2B5EF4-FFF2-40B4-BE49-F238E27FC236}">
                <a16:creationId xmlns:a16="http://schemas.microsoft.com/office/drawing/2014/main" id="{2D269E69-2EC9-4294-A15C-FB8CCF84D37B}"/>
              </a:ext>
            </a:extLst>
          </p:cNvPr>
          <p:cNvSpPr/>
          <p:nvPr/>
        </p:nvSpPr>
        <p:spPr>
          <a:xfrm>
            <a:off x="822710" y="986780"/>
            <a:ext cx="6390456" cy="1353384"/>
          </a:xfrm>
          <a:prstGeom prst="rect">
            <a:avLst/>
          </a:prstGeom>
        </p:spPr>
        <p:txBody>
          <a:bodyPr wrap="square">
            <a:spAutoFit/>
          </a:bodyPr>
          <a:lstStyle/>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组长：朱邦杰</a:t>
            </a:r>
            <a:endParaRPr lang="zh-CN" altLang="zh-CN" sz="105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感想：经过这一学期的课程学习，作为项目经理，或多或少有一些焦虑，无论是项目进展还是团队组员沟通上我认为我还有许多需要学习和改善，但是我也从中学习到了许多项目需求分析上的知识，对于整个过程的把握有了更清楚地认识，同时也十分感谢组员这一学期的帮助和建议，共同完成最终的项目。 </a:t>
            </a:r>
            <a:endParaRPr lang="zh-CN" altLang="zh-CN" sz="105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F4005C79-7242-4333-957A-F4E3390E41B6}"/>
              </a:ext>
            </a:extLst>
          </p:cNvPr>
          <p:cNvSpPr/>
          <p:nvPr/>
        </p:nvSpPr>
        <p:spPr>
          <a:xfrm>
            <a:off x="822710" y="2930996"/>
            <a:ext cx="6390456" cy="1630383"/>
          </a:xfrm>
          <a:prstGeom prst="rect">
            <a:avLst/>
          </a:prstGeom>
        </p:spPr>
        <p:txBody>
          <a:bodyPr wrap="square">
            <a:spAutoFit/>
          </a:bodyPr>
          <a:lstStyle/>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组员：刘哲</a:t>
            </a:r>
          </a:p>
          <a:p>
            <a:pPr algn="just">
              <a:lnSpc>
                <a:spcPct val="150000"/>
              </a:lnSpc>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我觉得没有特别值得改进的地方，我觉得自己和小组都在一个合理的成长范围内，只要一如既往的做好现阶段的工作，继续努力就会在这个方面做的越来越好。</a:t>
            </a:r>
          </a:p>
          <a:p>
            <a:pPr algn="just">
              <a:lnSpc>
                <a:spcPct val="150000"/>
              </a:lnSpc>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感想：学习了更规范的软件需求分析方法，还是受益匪浅的。虽然吃了些苦，但还是很感谢这门课程的。我其实对分配任务这项工作还是有些抗拒，但其实只要每个人做好自己的本职工作就已经很棒了。</a:t>
            </a:r>
          </a:p>
        </p:txBody>
      </p:sp>
    </p:spTree>
    <p:extLst>
      <p:ext uri="{BB962C8B-B14F-4D97-AF65-F5344CB8AC3E}">
        <p14:creationId xmlns:p14="http://schemas.microsoft.com/office/powerpoint/2010/main" val="2980835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600" dirty="0">
                <a:solidFill>
                  <a:srgbClr val="FFFFFF"/>
                </a:solidFill>
                <a:latin typeface="Impact" panose="020B0806030902050204" pitchFamily="34" charset="0"/>
              </a:rPr>
              <a:t>07</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项目个人总结</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 name="矩形 1">
            <a:extLst>
              <a:ext uri="{FF2B5EF4-FFF2-40B4-BE49-F238E27FC236}">
                <a16:creationId xmlns:a16="http://schemas.microsoft.com/office/drawing/2014/main" id="{D2E1FC57-BC01-4CEF-8FB8-AD450B15CAC3}"/>
              </a:ext>
            </a:extLst>
          </p:cNvPr>
          <p:cNvSpPr/>
          <p:nvPr/>
        </p:nvSpPr>
        <p:spPr>
          <a:xfrm>
            <a:off x="759504" y="770756"/>
            <a:ext cx="7700928" cy="1569660"/>
          </a:xfrm>
          <a:prstGeom prst="rect">
            <a:avLst/>
          </a:prstGeom>
        </p:spPr>
        <p:txBody>
          <a:bodyPr wrap="square">
            <a:spAutoFit/>
          </a:bodyPr>
          <a:lstStyle/>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组员：徐任</a:t>
            </a:r>
          </a:p>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经历了一个软件需求工程的完整生命周期，从开始的项目计划到最后的需求变更。才明白上个学期学习的需求内容只是九牛一毛。经过此次需求工程的理论学习合实践，我已经充分了解了需求工程的流程以及辅助需求工程的各类工具。这个学期从一个组的组长退至普通组员，虽然少了老师的批评，但我对整个小组的责任心却从未改变。尽管本学期的工作量比上学期更大，但是我对工作的态度不会改变，甚至有时对完成繁重的任务乐此不疲。我觉得虽然我没有做到完美，但是我有尽心尽力去完成组长分配给我的每个任务，不过我的经验仍然不够，也会有偷懒的时候，希望在未来的工作中能够充分利用课上积累的经验，在实践操作中领悟杨枨老师教导的知识，不负本课程中付出的汗水。</a:t>
            </a:r>
          </a:p>
        </p:txBody>
      </p:sp>
      <p:sp>
        <p:nvSpPr>
          <p:cNvPr id="4" name="矩形 3">
            <a:extLst>
              <a:ext uri="{FF2B5EF4-FFF2-40B4-BE49-F238E27FC236}">
                <a16:creationId xmlns:a16="http://schemas.microsoft.com/office/drawing/2014/main" id="{8B747405-49A2-4225-B4EC-3CC3C0F36FD9}"/>
              </a:ext>
            </a:extLst>
          </p:cNvPr>
          <p:cNvSpPr/>
          <p:nvPr/>
        </p:nvSpPr>
        <p:spPr>
          <a:xfrm>
            <a:off x="794678" y="2525082"/>
            <a:ext cx="7809769" cy="2492990"/>
          </a:xfrm>
          <a:prstGeom prst="rect">
            <a:avLst/>
          </a:prstGeom>
        </p:spPr>
        <p:txBody>
          <a:bodyPr wrap="square">
            <a:spAutoFit/>
          </a:bodyPr>
          <a:lstStyle/>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组员：童峻涛</a:t>
            </a:r>
          </a:p>
          <a:p>
            <a:pPr marL="342900" lvl="0" indent="-342900" algn="just">
              <a:spcAft>
                <a:spcPts val="0"/>
              </a:spcAft>
              <a:buFont typeface="+mj-lt"/>
              <a:buAutoNum type="arabicPeriod"/>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要想一直保持做出高质量的</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不仅要学会材料的整理与收集，还得遵循</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本身的一些排版和特效统一制作，只有两者兼得，才是一份好的</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，内容是</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的核心，要适当补充材料不能太过复杂。</a:t>
            </a:r>
          </a:p>
          <a:p>
            <a:pPr marL="342900" lvl="0" indent="-342900" algn="just">
              <a:spcAft>
                <a:spcPts val="0"/>
              </a:spcAft>
              <a:buFont typeface="+mj-lt"/>
              <a:buAutoNum type="arabicPeriod"/>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很多时候徘徊犹豫不前不知道怎么写，写什么，怕写错什么。其实没什么东西是一次就能做到正确或是最好的，快速且保证一定的质量的完成，经过几次迭代质量就能够上去。</a:t>
            </a:r>
          </a:p>
          <a:p>
            <a:pPr marL="342900" lvl="0" indent="-342900" algn="just">
              <a:spcAft>
                <a:spcPts val="0"/>
              </a:spcAft>
              <a:buFont typeface="+mj-lt"/>
              <a:buAutoNum type="arabicPeriod"/>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个人会因为众多的事情而导致负面情绪的上涨，还需要不断接受社会的毒打，锻炼心理承受能力，平平淡淡才是真。</a:t>
            </a:r>
          </a:p>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需要加强沟通的能力，交谈时改善言语的方式以及删去一些不好的词汇。</a:t>
            </a:r>
          </a:p>
          <a:p>
            <a:pPr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感想：</a:t>
            </a:r>
          </a:p>
          <a:p>
            <a:pPr algn="just">
              <a:spcAft>
                <a:spcPts val="0"/>
              </a:spcAft>
            </a:pP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通过这次的需求分析课程，让我对软件开发的过程有了更充分的了解。</a:t>
            </a:r>
          </a:p>
          <a:p>
            <a:pPr indent="266700"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感觉这学期的组员能力都很强，较好的完成了属于各自的工作。</a:t>
            </a:r>
          </a:p>
          <a:p>
            <a:pPr indent="266700" algn="just">
              <a:spcAft>
                <a:spcPts val="0"/>
              </a:spcAft>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但很多时候只有压力够大才会暴露出问题，需求分析阶段的工作量大的要死，时间紧任务重，更要注重团队的配合。</a:t>
            </a:r>
          </a:p>
        </p:txBody>
      </p:sp>
    </p:spTree>
    <p:extLst>
      <p:ext uri="{BB962C8B-B14F-4D97-AF65-F5344CB8AC3E}">
        <p14:creationId xmlns:p14="http://schemas.microsoft.com/office/powerpoint/2010/main" val="2167972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dfb9fb9-3bd1-4b08-a2ac-68814a40183d}"/>
  <p:tag name="TABLE_RECT" val="153.045*65.0134*549.95*306.65"/>
  <p:tag name="TABLE_EMPHASIZE_COLOR" val="6579300"/>
  <p:tag name="TABLE_ONEKEY_SKIN_IDX" val="0"/>
  <p:tag name="TABLE_SKINIDX" val="-1"/>
  <p:tag name="TABLE_COLORIDX" val="l"/>
  <p:tag name="TABLE_ENDDRAG_ORIGIN_RECT" val="659*289"/>
  <p:tag name="TABLE_ENDDRAG_RECT" val="43*81*659*28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9b6f756-3f0b-4cb8-bcb8-cd9927c34328}"/>
  <p:tag name="TABLE_RECT" val="17*104.488*686*244.9"/>
  <p:tag name="TABLE_EMPHASIZE_COLOR" val="6579300"/>
  <p:tag name="TABLE_ONEKEY_SKIN_IDX" val="0"/>
  <p:tag name="TABLE_SKINIDX" val="-1"/>
  <p:tag name="TABLE_COLORIDX" val="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7e46e17-c279-4ad1-8d2e-4248c6c80697}"/>
  <p:tag name="TABLE_RECT" val="17*83.3185*686*277.3"/>
  <p:tag name="TABLE_EMPHASIZE_COLOR" val="6579300"/>
  <p:tag name="TABLE_ONEKEY_SKIN_IDX" val="0"/>
  <p:tag name="TABLE_SKINIDX" val="-1"/>
  <p:tag name="TABLE_COLORIDX" val="l"/>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bfc8ff8-bffe-4ee4-804c-c308b6a813ce}"/>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bfc8ff8-bffe-4ee4-804c-c308b6a813ce}"/>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cb99feb5-2a8a-4e7a-b4d2-683e5ab23d5e}"/>
  <p:tag name="TABLE_RECT" val="143.5*126.767*433*231.3"/>
  <p:tag name="TABLE_EMPHASIZE_COLOR" val="6579300"/>
  <p:tag name="TABLE_ONEKEY_SKIN_IDX" val="0"/>
  <p:tag name="TABLE_SKINIDX" val="-1"/>
  <p:tag name="TABLE_COLORIDX" val="l"/>
  <p:tag name="TABLE_ENDDRAG_ORIGIN_RECT" val="211*130"/>
  <p:tag name="TABLE_ENDDRAG_RECT" val="365*201*211*1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7336</TotalTime>
  <Words>5401</Words>
  <Application>Microsoft Office PowerPoint</Application>
  <PresentationFormat>自定义</PresentationFormat>
  <Paragraphs>924</Paragraphs>
  <Slides>101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101</vt:i4>
      </vt:variant>
    </vt:vector>
  </HeadingPairs>
  <TitlesOfParts>
    <vt:vector size="111" baseType="lpstr">
      <vt:lpstr>等线</vt:lpstr>
      <vt:lpstr>黑体</vt:lpstr>
      <vt:lpstr>宋体</vt:lpstr>
      <vt:lpstr>微软雅黑</vt:lpstr>
      <vt:lpstr>Arial</vt:lpstr>
      <vt:lpstr>Calibri</vt:lpstr>
      <vt:lpstr>Cambria Math</vt:lpstr>
      <vt:lpstr>Impact</vt:lpstr>
      <vt:lpstr>Palatino Linotype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Administrator</cp:lastModifiedBy>
  <cp:revision>585</cp:revision>
  <dcterms:created xsi:type="dcterms:W3CDTF">2015-10-14T02:35:41Z</dcterms:created>
  <dcterms:modified xsi:type="dcterms:W3CDTF">2021-06-30T23:50:45Z</dcterms:modified>
</cp:coreProperties>
</file>